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14.xml"/><Relationship Id="rId8" Type="http://schemas.openxmlformats.org/officeDocument/2006/relationships/slide" Target="slide10.xml"/><Relationship Id="rId7" Type="http://schemas.openxmlformats.org/officeDocument/2006/relationships/slide" Target="slide3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18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5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8.xml"/><Relationship Id="rId1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4" Type="http://schemas.openxmlformats.org/officeDocument/2006/relationships/slide" Target="slide3.xml"/><Relationship Id="rId3" Type="http://schemas.openxmlformats.org/officeDocument/2006/relationships/slide" Target="slide5.xml"/><Relationship Id="rId2" Type="http://schemas.openxmlformats.org/officeDocument/2006/relationships/slide" Target="slide8.xml"/><Relationship Id="rId1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3.tif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3.tif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77148" y="5342890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089" y="3812"/>
              <a:ext cx="90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玩转广东省卷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77150" y="3677285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3261043" y="4649470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78">
            <a:hlinkClick r:id="rId8" action="ppaction://hlinksldjump"/>
          </p:cNvPr>
          <p:cNvSpPr txBox="1"/>
          <p:nvPr/>
        </p:nvSpPr>
        <p:spPr>
          <a:xfrm>
            <a:off x="5439728" y="4649470"/>
            <a:ext cx="1892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回归教材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78">
            <a:hlinkClick r:id="rId9" action="ppaction://hlinksldjump"/>
          </p:cNvPr>
          <p:cNvSpPr txBox="1"/>
          <p:nvPr/>
        </p:nvSpPr>
        <p:spPr>
          <a:xfrm>
            <a:off x="7455853" y="4649470"/>
            <a:ext cx="2379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重难点突破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570163" y="918847"/>
            <a:ext cx="717613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第六讲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质量与密度</a:t>
            </a:r>
            <a:endParaRPr lang="zh-CN" altLang="en-US" sz="60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05823" y="2374265"/>
            <a:ext cx="5504815" cy="775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质量与密度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921068" y="1483995"/>
            <a:ext cx="1007554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P112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，动手动脑学物理改编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一艘船将质量为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 kg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的物体从赤道运送到南极，在运送的过程中物体没有损失，则物体的质量将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增大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减小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不变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无法确定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2.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如图是在冰封湖面下的水温示意图，比较各温区水的密度大小，以下判断正确的是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0 ℃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温区的水密度最大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2 ℃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温区的水密度最大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C. 4 ℃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温区的水密度最大    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冰面下各温区的水，密度都相同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21068" y="913765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0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回归教材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772083" y="601281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pic>
        <p:nvPicPr>
          <p:cNvPr id="2" name="图片 -21474823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083" y="3775710"/>
            <a:ext cx="3019425" cy="2021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405938" y="2195830"/>
            <a:ext cx="625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50503" y="3864610"/>
            <a:ext cx="625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770573" y="1407160"/>
            <a:ext cx="106368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P112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，动手动脑学物理改编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为了测量某金属块的密度，首先用天平测量金属块的质量，当天平平衡时，右盘中砝码的质量和游码的位置如图甲所示，然后用量筒和水测金属块的体积如图乙所示，下列数据正确的是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金属块的质量为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39.4 g  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金属块的体积为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 L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金属块的密度为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7.8×10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金属块的密度为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7.88 g/cm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4508" y="3257550"/>
            <a:ext cx="5045075" cy="2121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7471728" y="545211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 flipH="1">
            <a:off x="10226993" y="2691765"/>
            <a:ext cx="401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1135063" y="925830"/>
            <a:ext cx="64262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4.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P117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，想想做做改编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使用量筒时，按正确的读数方法，小明应沿如图所示虚线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的方向观察量筒刻度，此时的读数是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____mL.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5. 一个宇航员，连同装备一共 90 kg，到达月球之后，总质量将______，重力将______，将一块固态矿泉水熔化成液态后，它的质量将______，体积将______．(均选填“变大”“变小”或“不变)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6863" y="1069975"/>
            <a:ext cx="2873375" cy="2213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9007793" y="343471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pic>
        <p:nvPicPr>
          <p:cNvPr id="3" name="图片 -21474823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8963" y="3874770"/>
            <a:ext cx="2580640" cy="1928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117013" y="592328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42708" y="2083435"/>
            <a:ext cx="748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96023" y="2687320"/>
            <a:ext cx="601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706813" y="3803015"/>
            <a:ext cx="1139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81053" y="3803015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37933" y="4910455"/>
            <a:ext cx="1139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398838" y="4910455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887413" y="967740"/>
            <a:ext cx="105378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6.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P116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，动手动脑学物理改编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容积为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2.5 L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的容器，装满水后的总质量为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3 000 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，则容器质量为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；若装满另一种液体后的总质量为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2 500 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，则这种液体的密度为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_______g/cm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.(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1.0 ×10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7.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P120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，想想做做改编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点燃酒精灯后，能使位于它上方的纸风车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的扇叶转动起来．这是因为酒精灯的火焰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使周围一定质量的空气的温度升高，体积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，密度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416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018463" y="2790190"/>
            <a:ext cx="2323465" cy="311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692833" y="594106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437063" y="1609725"/>
            <a:ext cx="1041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500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98278" y="2213610"/>
            <a:ext cx="772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74433" y="4911090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188653" y="4911090"/>
            <a:ext cx="1041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065848" y="1262380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l"/>
              <a:r>
                <a:rPr lang="zh-CN" altLang="en-US" sz="30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重难点突破</a:t>
              </a:r>
              <a:endPara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993458" y="1967230"/>
            <a:ext cx="10076180" cy="4061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8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质量与密度的理解与计算</a:t>
            </a:r>
            <a:endParaRPr lang="zh-CN" sz="2400" b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将一瓶标有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550 mL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的矿泉水放入冰箱的冷冻室，一段时间后完全结冰，冰的质量是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________kg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，体积将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体积为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100 cm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的钛合金材料质量约为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0.4 kg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，则钛合金材料的密度为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________kg/m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，若将该钛合金从地球带到太空，则其质量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、密度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79203" y="3255645"/>
            <a:ext cx="894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0.55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486843" y="3255645"/>
            <a:ext cx="969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08088" y="4917440"/>
            <a:ext cx="1311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989378" y="4921885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208088" y="5428615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 bwMode="auto">
          <a:xfrm>
            <a:off x="8714735" y="2071227"/>
            <a:ext cx="2352053" cy="5381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点击至考点清单</a:t>
            </a:r>
            <a:endParaRPr lang="en-US" altLang="zh-CN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1131888" y="1793240"/>
            <a:ext cx="98031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氧气瓶的质量是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 kg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，装入压缩氧气后总质量为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6 kg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，氧气瓶容积是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10 dm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，则此瓶内氧气密度是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________kg/m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，氧气瓶内氧气用完一部分，氧气体积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，密度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(4)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一个空瓶子的质量是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150 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，当装满水时，瓶和水的总质量是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400 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；当装满另一种液体时，瓶和液体的总质量是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350 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，则这个瓶子的容积是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________L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，液体的密度是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________kg/m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61623" y="2464435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50478" y="2996565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04398" y="2996565"/>
            <a:ext cx="1040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00493" y="4664710"/>
            <a:ext cx="772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0.25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76153" y="4664710"/>
            <a:ext cx="1286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766763" y="635635"/>
            <a:ext cx="106838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如图所示为甲、乙两液体的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图像，通过这个图像可知：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由图可知，两种液体的密度大小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，其质量与体积成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当甲、乙两种液体的质量相等时，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的体积较大；当甲、乙两种液体的体积相等时，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的质量较大；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乙液体的密度为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________kg/m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，两种液体的密度之比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∶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将两种液体分别倒入同一圆柱形烧杯中，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保持两次倒入烧杯中液体的质量相同，则烧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杯中两液体的高度之比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</a:t>
            </a:r>
            <a:r>
              <a:rPr lang="zh-CN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甲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∶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</a:t>
            </a:r>
            <a:r>
              <a:rPr lang="zh-CN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乙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对桌面的压强之比为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</a:t>
            </a:r>
            <a:r>
              <a:rPr lang="zh-CN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甲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∶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</a:t>
            </a:r>
            <a:r>
              <a:rPr lang="zh-CN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乙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16813" y="4046220"/>
            <a:ext cx="2462530" cy="2078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8185061" y="6124540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670233" y="1289685"/>
            <a:ext cx="1164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不同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65008" y="1821815"/>
            <a:ext cx="894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正比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922328" y="2425700"/>
            <a:ext cx="625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乙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85428" y="2957830"/>
            <a:ext cx="673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甲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359468" y="3514090"/>
            <a:ext cx="1336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780588" y="3514090"/>
            <a:ext cx="1090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363528" y="5155565"/>
            <a:ext cx="1115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73333" y="5735955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42963" y="1369060"/>
            <a:ext cx="105371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扬州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在测量液体密度的实验中，小明利用天平和量杯测量出液体和量杯的总质量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及液体的体积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，得到几组数据并绘出如图所示的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图像，下列说法正确的是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量杯质量为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 gB. 40 cm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的该液体质量为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 gC.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该液体密度为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1.25 g/cm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该液体密度为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g/cm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3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2153" y="3097530"/>
            <a:ext cx="3507740" cy="2240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8324761" y="5603205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571558" y="2637155"/>
            <a:ext cx="429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820228" y="1340191"/>
            <a:ext cx="8839200" cy="645147"/>
            <a:chOff x="2362" y="1210"/>
            <a:chExt cx="13920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62" y="1246"/>
              <a:ext cx="13920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10252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玩转广东省卷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53123" y="2313305"/>
            <a:ext cx="9806305" cy="737235"/>
            <a:chOff x="1342" y="2852"/>
            <a:chExt cx="15443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52"/>
              <a:ext cx="12248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质量、密度的相关估测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2019.1D，2015.10，2010.1)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1030923" y="3369310"/>
            <a:ext cx="97758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1. (2010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以下选项中质量最接近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50 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一个乒乓球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一只母鸡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一只鸡蛋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一张课桌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2. (2015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第一、二空题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根据实际情况填写适合的单位或数值：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一个苹果大约是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150________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水的密度是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________g/cm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54353" y="3528060"/>
            <a:ext cx="649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33888" y="5072380"/>
            <a:ext cx="355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17473" y="5144135"/>
            <a:ext cx="527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368743" y="2244725"/>
            <a:ext cx="7870190" cy="737235"/>
            <a:chOff x="1342" y="2812"/>
            <a:chExt cx="12394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422" y="2812"/>
              <a:ext cx="9314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质量、密度的理解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2019.4AB，2012.2)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1403033" y="3236595"/>
            <a:ext cx="93662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3. (2012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一瓶矿泉水放入冰箱结冰后，下列物理量不发生改变的是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质量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温度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内能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密度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61628" y="3954780"/>
            <a:ext cx="600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4825048" y="3143250"/>
            <a:ext cx="2645410" cy="1178560"/>
          </a:xfrm>
          <a:custGeom>
            <a:avLst/>
            <a:gdLst>
              <a:gd name="rtl" fmla="*/ 224960 w 1699360"/>
              <a:gd name="rtt" fmla="*/ 132240 h 547200"/>
              <a:gd name="rtr" fmla="*/ 1471360 w 1699360"/>
              <a:gd name="rtb" fmla="*/ 428640 h 547200"/>
            </a:gdLst>
            <a:ahLst/>
            <a:cxnLst/>
            <a:rect l="rtl" t="rtt" r="rtr" b="rtb"/>
            <a:pathLst>
              <a:path w="1699360" h="547200">
                <a:moveTo>
                  <a:pt x="273600" y="0"/>
                </a:moveTo>
                <a:lnTo>
                  <a:pt x="1425760" y="0"/>
                </a:lnTo>
                <a:cubicBezTo>
                  <a:pt x="1576871" y="0"/>
                  <a:pt x="1699360" y="122491"/>
                  <a:pt x="1699360" y="273600"/>
                </a:cubicBezTo>
                <a:cubicBezTo>
                  <a:pt x="1699360" y="424709"/>
                  <a:pt x="1576871" y="547200"/>
                  <a:pt x="14257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质量与密度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1818890" y="4694543"/>
            <a:ext cx="3963008" cy="1400113"/>
            <a:chOff x="12053" y="16629"/>
            <a:chExt cx="18820" cy="3119"/>
          </a:xfrm>
        </p:grpSpPr>
        <p:sp>
          <p:nvSpPr>
            <p:cNvPr id="103" name="MMConnector"/>
            <p:cNvSpPr/>
            <p:nvPr/>
          </p:nvSpPr>
          <p:spPr>
            <a:xfrm flipH="1">
              <a:off x="12053" y="16629"/>
              <a:ext cx="3531" cy="3119"/>
            </a:xfrm>
            <a:custGeom>
              <a:avLst/>
              <a:gdLst/>
              <a:ahLst/>
              <a:cxnLst/>
              <a:pathLst>
                <a:path w="958331" h="484273">
                  <a:moveTo>
                    <a:pt x="150116" y="-96045"/>
                  </a:moveTo>
                  <a:cubicBezTo>
                    <a:pt x="165782" y="-107063"/>
                    <a:pt x="168918" y="-124483"/>
                    <a:pt x="160324" y="-136323"/>
                  </a:cubicBezTo>
                  <a:cubicBezTo>
                    <a:pt x="151730" y="-148163"/>
                    <a:pt x="134061" y="-150758"/>
                    <a:pt x="118866" y="-139100"/>
                  </a:cubicBezTo>
                  <a:cubicBezTo>
                    <a:pt x="104659" y="-128199"/>
                    <a:pt x="90452" y="-117298"/>
                    <a:pt x="76388" y="-106266"/>
                  </a:cubicBezTo>
                  <a:cubicBezTo>
                    <a:pt x="62324" y="-95235"/>
                    <a:pt x="48404" y="-84073"/>
                    <a:pt x="34551" y="-72863"/>
                  </a:cubicBezTo>
                  <a:cubicBezTo>
                    <a:pt x="20697" y="-61654"/>
                    <a:pt x="6911" y="-50397"/>
                    <a:pt x="-6828" y="-39116"/>
                  </a:cubicBezTo>
                  <a:cubicBezTo>
                    <a:pt x="-20566" y="-27836"/>
                    <a:pt x="-34256" y="-16532"/>
                    <a:pt x="-47934" y="-5244"/>
                  </a:cubicBezTo>
                  <a:cubicBezTo>
                    <a:pt x="-61612" y="6043"/>
                    <a:pt x="-75277" y="17315"/>
                    <a:pt x="-88960" y="28535"/>
                  </a:cubicBezTo>
                  <a:cubicBezTo>
                    <a:pt x="-102644" y="39756"/>
                    <a:pt x="-116346" y="50924"/>
                    <a:pt x="-130099" y="62004"/>
                  </a:cubicBezTo>
                  <a:cubicBezTo>
                    <a:pt x="-143852" y="73084"/>
                    <a:pt x="-157656" y="84075"/>
                    <a:pt x="-171540" y="94937"/>
                  </a:cubicBezTo>
                  <a:cubicBezTo>
                    <a:pt x="-185425" y="105800"/>
                    <a:pt x="-199392" y="116536"/>
                    <a:pt x="-213469" y="127102"/>
                  </a:cubicBezTo>
                  <a:cubicBezTo>
                    <a:pt x="-227546" y="137669"/>
                    <a:pt x="-241734" y="148067"/>
                    <a:pt x="-256059" y="158253"/>
                  </a:cubicBezTo>
                  <a:cubicBezTo>
                    <a:pt x="-270384" y="168439"/>
                    <a:pt x="-284847" y="178414"/>
                    <a:pt x="-299471" y="188132"/>
                  </a:cubicBezTo>
                  <a:cubicBezTo>
                    <a:pt x="-314095" y="197850"/>
                    <a:pt x="-328880" y="207311"/>
                    <a:pt x="-343843" y="216469"/>
                  </a:cubicBezTo>
                  <a:cubicBezTo>
                    <a:pt x="-358807" y="225627"/>
                    <a:pt x="-373951" y="234482"/>
                    <a:pt x="-389285" y="242986"/>
                  </a:cubicBezTo>
                  <a:cubicBezTo>
                    <a:pt x="-404620" y="251491"/>
                    <a:pt x="-420145" y="259645"/>
                    <a:pt x="-435868" y="267403"/>
                  </a:cubicBezTo>
                  <a:cubicBezTo>
                    <a:pt x="-451590" y="275162"/>
                    <a:pt x="-467508" y="282524"/>
                    <a:pt x="-483617" y="289450"/>
                  </a:cubicBezTo>
                  <a:cubicBezTo>
                    <a:pt x="-499726" y="296376"/>
                    <a:pt x="-516025" y="302864"/>
                    <a:pt x="-532510" y="308880"/>
                  </a:cubicBezTo>
                  <a:cubicBezTo>
                    <a:pt x="-548996" y="314897"/>
                    <a:pt x="-565668" y="320442"/>
                    <a:pt x="-582472" y="325488"/>
                  </a:cubicBezTo>
                  <a:cubicBezTo>
                    <a:pt x="-599277" y="330534"/>
                    <a:pt x="-616214" y="335081"/>
                    <a:pt x="-633382" y="339119"/>
                  </a:cubicBezTo>
                  <a:cubicBezTo>
                    <a:pt x="-650550" y="343157"/>
                    <a:pt x="-667950" y="346686"/>
                    <a:pt x="-685081" y="349686"/>
                  </a:cubicBezTo>
                  <a:cubicBezTo>
                    <a:pt x="-702213" y="352686"/>
                    <a:pt x="-719076" y="355157"/>
                    <a:pt x="-737390" y="357169"/>
                  </a:cubicBezTo>
                  <a:cubicBezTo>
                    <a:pt x="-755704" y="359180"/>
                    <a:pt x="-775469" y="360732"/>
                    <a:pt x="-790119" y="361611"/>
                  </a:cubicBezTo>
                  <a:cubicBezTo>
                    <a:pt x="-804769" y="362490"/>
                    <a:pt x="-814305" y="362695"/>
                    <a:pt x="-823840" y="362900"/>
                  </a:cubicBezTo>
                  <a:cubicBezTo>
                    <a:pt x="-826575" y="362959"/>
                    <a:pt x="-828400" y="364610"/>
                    <a:pt x="-828400" y="366700"/>
                  </a:cubicBezTo>
                  <a:cubicBezTo>
                    <a:pt x="-828400" y="368790"/>
                    <a:pt x="-826575" y="370445"/>
                    <a:pt x="-823840" y="370500"/>
                  </a:cubicBezTo>
                  <a:cubicBezTo>
                    <a:pt x="-814230" y="370693"/>
                    <a:pt x="-804621" y="370885"/>
                    <a:pt x="-789805" y="370613"/>
                  </a:cubicBezTo>
                  <a:cubicBezTo>
                    <a:pt x="-774989" y="370341"/>
                    <a:pt x="-754966" y="369603"/>
                    <a:pt x="-736361" y="368338"/>
                  </a:cubicBezTo>
                  <a:cubicBezTo>
                    <a:pt x="-717756" y="367074"/>
                    <a:pt x="-700569" y="365281"/>
                    <a:pt x="-683065" y="362961"/>
                  </a:cubicBezTo>
                  <a:cubicBezTo>
                    <a:pt x="-665561" y="360640"/>
                    <a:pt x="-647741" y="357791"/>
                    <a:pt x="-630112" y="354410"/>
                  </a:cubicBezTo>
                  <a:cubicBezTo>
                    <a:pt x="-612483" y="351029"/>
                    <a:pt x="-595045" y="347116"/>
                    <a:pt x="-577703" y="342685"/>
                  </a:cubicBezTo>
                  <a:cubicBezTo>
                    <a:pt x="-560362" y="338253"/>
                    <a:pt x="-543117" y="333304"/>
                    <a:pt x="-526030" y="327860"/>
                  </a:cubicBezTo>
                  <a:cubicBezTo>
                    <a:pt x="-508943" y="322417"/>
                    <a:pt x="-492014" y="316480"/>
                    <a:pt x="-475255" y="310085"/>
                  </a:cubicBezTo>
                  <a:cubicBezTo>
                    <a:pt x="-458496" y="303691"/>
                    <a:pt x="-441906" y="296839"/>
                    <a:pt x="-425500" y="289574"/>
                  </a:cubicBezTo>
                  <a:cubicBezTo>
                    <a:pt x="-409094" y="282309"/>
                    <a:pt x="-392872" y="274631"/>
                    <a:pt x="-376836" y="266589"/>
                  </a:cubicBezTo>
                  <a:cubicBezTo>
                    <a:pt x="-360800" y="258547"/>
                    <a:pt x="-344950" y="250142"/>
                    <a:pt x="-329281" y="241425"/>
                  </a:cubicBezTo>
                  <a:cubicBezTo>
                    <a:pt x="-313612" y="232709"/>
                    <a:pt x="-298124" y="223680"/>
                    <a:pt x="-282803" y="214393"/>
                  </a:cubicBezTo>
                  <a:cubicBezTo>
                    <a:pt x="-267483" y="205105"/>
                    <a:pt x="-252330" y="195557"/>
                    <a:pt x="-237327" y="185801"/>
                  </a:cubicBezTo>
                  <a:cubicBezTo>
                    <a:pt x="-222324" y="176044"/>
                    <a:pt x="-207470" y="166079"/>
                    <a:pt x="-192743" y="155952"/>
                  </a:cubicBezTo>
                  <a:cubicBezTo>
                    <a:pt x="-178016" y="145825"/>
                    <a:pt x="-163415" y="135538"/>
                    <a:pt x="-148916" y="125135"/>
                  </a:cubicBezTo>
                  <a:cubicBezTo>
                    <a:pt x="-134417" y="114732"/>
                    <a:pt x="-120019" y="104214"/>
                    <a:pt x="-105695" y="93624"/>
                  </a:cubicBezTo>
                  <a:cubicBezTo>
                    <a:pt x="-91371" y="83034"/>
                    <a:pt x="-77121" y="72372"/>
                    <a:pt x="-62917" y="61679"/>
                  </a:cubicBezTo>
                  <a:cubicBezTo>
                    <a:pt x="-48713" y="50987"/>
                    <a:pt x="-34555" y="40264"/>
                    <a:pt x="-20415" y="29550"/>
                  </a:cubicBezTo>
                  <a:cubicBezTo>
                    <a:pt x="-6276" y="18836"/>
                    <a:pt x="7846" y="8131"/>
                    <a:pt x="21978" y="-2522"/>
                  </a:cubicBezTo>
                  <a:cubicBezTo>
                    <a:pt x="36111" y="-13176"/>
                    <a:pt x="50254" y="-23777"/>
                    <a:pt x="64428" y="-34303"/>
                  </a:cubicBezTo>
                  <a:cubicBezTo>
                    <a:pt x="78601" y="-44828"/>
                    <a:pt x="92805" y="-55278"/>
                    <a:pt x="107091" y="-65556"/>
                  </a:cubicBezTo>
                  <a:cubicBezTo>
                    <a:pt x="121378" y="-75834"/>
                    <a:pt x="135747" y="-85939"/>
                    <a:pt x="150116" y="-96045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8726" y="18489"/>
              <a:ext cx="12147" cy="1006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量筒的使用和读数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430453" y="1921510"/>
            <a:ext cx="2204720" cy="2032635"/>
            <a:chOff x="11700" y="3252"/>
            <a:chExt cx="3472" cy="3201"/>
          </a:xfrm>
        </p:grpSpPr>
        <p:sp>
          <p:nvSpPr>
            <p:cNvPr id="105" name="MMConnector"/>
            <p:cNvSpPr/>
            <p:nvPr/>
          </p:nvSpPr>
          <p:spPr>
            <a:xfrm>
              <a:off x="11700" y="4929"/>
              <a:ext cx="2319" cy="1525"/>
            </a:xfrm>
            <a:custGeom>
              <a:avLst/>
              <a:gdLst/>
              <a:ahLst/>
              <a:cxnLst/>
              <a:pathLst>
                <a:path w="945867" h="449486">
                  <a:moveTo>
                    <a:pt x="-137093" y="81289"/>
                  </a:moveTo>
                  <a:cubicBezTo>
                    <a:pt x="-153048" y="91883"/>
                    <a:pt x="-156620" y="109233"/>
                    <a:pt x="-148333" y="121290"/>
                  </a:cubicBezTo>
                  <a:cubicBezTo>
                    <a:pt x="-140047" y="133347"/>
                    <a:pt x="-122450" y="136398"/>
                    <a:pt x="-106961" y="125133"/>
                  </a:cubicBezTo>
                  <a:cubicBezTo>
                    <a:pt x="-92491" y="114608"/>
                    <a:pt x="-78020" y="104084"/>
                    <a:pt x="-63678" y="93439"/>
                  </a:cubicBezTo>
                  <a:cubicBezTo>
                    <a:pt x="-49336" y="82795"/>
                    <a:pt x="-35122" y="72031"/>
                    <a:pt x="-20966" y="61228"/>
                  </a:cubicBezTo>
                  <a:cubicBezTo>
                    <a:pt x="-6810" y="50424"/>
                    <a:pt x="7289" y="39581"/>
                    <a:pt x="21349" y="28723"/>
                  </a:cubicBezTo>
                  <a:cubicBezTo>
                    <a:pt x="35410" y="17866"/>
                    <a:pt x="49432" y="6995"/>
                    <a:pt x="63449" y="-3851"/>
                  </a:cubicBezTo>
                  <a:cubicBezTo>
                    <a:pt x="77466" y="-14697"/>
                    <a:pt x="91478" y="-25516"/>
                    <a:pt x="105516" y="-36274"/>
                  </a:cubicBezTo>
                  <a:cubicBezTo>
                    <a:pt x="119554" y="-47031"/>
                    <a:pt x="133617" y="-57726"/>
                    <a:pt x="147737" y="-68320"/>
                  </a:cubicBezTo>
                  <a:cubicBezTo>
                    <a:pt x="161856" y="-78913"/>
                    <a:pt x="176031" y="-89406"/>
                    <a:pt x="190291" y="-99758"/>
                  </a:cubicBezTo>
                  <a:cubicBezTo>
                    <a:pt x="204551" y="-110110"/>
                    <a:pt x="218897" y="-120321"/>
                    <a:pt x="233354" y="-130349"/>
                  </a:cubicBezTo>
                  <a:cubicBezTo>
                    <a:pt x="247812" y="-140377"/>
                    <a:pt x="262382" y="-150223"/>
                    <a:pt x="277088" y="-159843"/>
                  </a:cubicBezTo>
                  <a:cubicBezTo>
                    <a:pt x="291795" y="-169462"/>
                    <a:pt x="306638" y="-178856"/>
                    <a:pt x="321638" y="-187978"/>
                  </a:cubicBezTo>
                  <a:cubicBezTo>
                    <a:pt x="336638" y="-197100"/>
                    <a:pt x="351795" y="-205951"/>
                    <a:pt x="367124" y="-214486"/>
                  </a:cubicBezTo>
                  <a:cubicBezTo>
                    <a:pt x="382452" y="-223020"/>
                    <a:pt x="397953" y="-231237"/>
                    <a:pt x="413633" y="-239093"/>
                  </a:cubicBezTo>
                  <a:cubicBezTo>
                    <a:pt x="429313" y="-246950"/>
                    <a:pt x="445174" y="-254444"/>
                    <a:pt x="461215" y="-261535"/>
                  </a:cubicBezTo>
                  <a:cubicBezTo>
                    <a:pt x="477257" y="-268626"/>
                    <a:pt x="493480" y="-275313"/>
                    <a:pt x="509874" y="-281560"/>
                  </a:cubicBezTo>
                  <a:cubicBezTo>
                    <a:pt x="526268" y="-287807"/>
                    <a:pt x="542834" y="-293614"/>
                    <a:pt x="559565" y="-298951"/>
                  </a:cubicBezTo>
                  <a:cubicBezTo>
                    <a:pt x="576296" y="-304288"/>
                    <a:pt x="593191" y="-309154"/>
                    <a:pt x="610198" y="-313533"/>
                  </a:cubicBezTo>
                  <a:cubicBezTo>
                    <a:pt x="627205" y="-317913"/>
                    <a:pt x="644325" y="-321805"/>
                    <a:pt x="661643" y="-325189"/>
                  </a:cubicBezTo>
                  <a:cubicBezTo>
                    <a:pt x="678962" y="-328574"/>
                    <a:pt x="696479" y="-331452"/>
                    <a:pt x="713743" y="-333865"/>
                  </a:cubicBezTo>
                  <a:cubicBezTo>
                    <a:pt x="731007" y="-336278"/>
                    <a:pt x="748018" y="-338227"/>
                    <a:pt x="766325" y="-339568"/>
                  </a:cubicBezTo>
                  <a:cubicBezTo>
                    <a:pt x="784632" y="-340909"/>
                    <a:pt x="804236" y="-341643"/>
                    <a:pt x="823840" y="-342376"/>
                  </a:cubicBezTo>
                  <a:cubicBezTo>
                    <a:pt x="826574" y="-342478"/>
                    <a:pt x="828400" y="-344185"/>
                    <a:pt x="828400" y="-346275"/>
                  </a:cubicBezTo>
                  <a:cubicBezTo>
                    <a:pt x="828400" y="-348365"/>
                    <a:pt x="826576" y="-350171"/>
                    <a:pt x="823840" y="-350174"/>
                  </a:cubicBezTo>
                  <a:cubicBezTo>
                    <a:pt x="804055" y="-350195"/>
                    <a:pt x="784271" y="-350215"/>
                    <a:pt x="765735" y="-349619"/>
                  </a:cubicBezTo>
                  <a:cubicBezTo>
                    <a:pt x="747200" y="-349023"/>
                    <a:pt x="729914" y="-347810"/>
                    <a:pt x="712330" y="-346122"/>
                  </a:cubicBezTo>
                  <a:cubicBezTo>
                    <a:pt x="694746" y="-344433"/>
                    <a:pt x="676864" y="-342269"/>
                    <a:pt x="659138" y="-339581"/>
                  </a:cubicBezTo>
                  <a:cubicBezTo>
                    <a:pt x="641412" y="-336894"/>
                    <a:pt x="623842" y="-333683"/>
                    <a:pt x="606347" y="-329966"/>
                  </a:cubicBezTo>
                  <a:cubicBezTo>
                    <a:pt x="588851" y="-326250"/>
                    <a:pt x="571429" y="-322028"/>
                    <a:pt x="554139" y="-317315"/>
                  </a:cubicBezTo>
                  <a:cubicBezTo>
                    <a:pt x="536849" y="-312602"/>
                    <a:pt x="519692" y="-307399"/>
                    <a:pt x="502681" y="-301735"/>
                  </a:cubicBezTo>
                  <a:cubicBezTo>
                    <a:pt x="485671" y="-296072"/>
                    <a:pt x="468807" y="-289948"/>
                    <a:pt x="452107" y="-283403"/>
                  </a:cubicBezTo>
                  <a:cubicBezTo>
                    <a:pt x="435408" y="-276858"/>
                    <a:pt x="418873" y="-269891"/>
                    <a:pt x="402509" y="-262548"/>
                  </a:cubicBezTo>
                  <a:cubicBezTo>
                    <a:pt x="386144" y="-255205"/>
                    <a:pt x="369951" y="-247486"/>
                    <a:pt x="353927" y="-239440"/>
                  </a:cubicBezTo>
                  <a:cubicBezTo>
                    <a:pt x="337903" y="-231394"/>
                    <a:pt x="322049" y="-223021"/>
                    <a:pt x="306356" y="-214372"/>
                  </a:cubicBezTo>
                  <a:cubicBezTo>
                    <a:pt x="290663" y="-205723"/>
                    <a:pt x="275131" y="-196797"/>
                    <a:pt x="259745" y="-187646"/>
                  </a:cubicBezTo>
                  <a:cubicBezTo>
                    <a:pt x="244359" y="-178495"/>
                    <a:pt x="229120" y="-169118"/>
                    <a:pt x="214007" y="-159563"/>
                  </a:cubicBezTo>
                  <a:cubicBezTo>
                    <a:pt x="198895" y="-150008"/>
                    <a:pt x="183909" y="-140277"/>
                    <a:pt x="169027" y="-130414"/>
                  </a:cubicBezTo>
                  <a:cubicBezTo>
                    <a:pt x="154145" y="-120552"/>
                    <a:pt x="139366" y="-110559"/>
                    <a:pt x="124667" y="-100480"/>
                  </a:cubicBezTo>
                  <a:cubicBezTo>
                    <a:pt x="109967" y="-90401"/>
                    <a:pt x="95346" y="-80236"/>
                    <a:pt x="80778" y="-70028"/>
                  </a:cubicBezTo>
                  <a:cubicBezTo>
                    <a:pt x="66209" y="-59820"/>
                    <a:pt x="51692" y="-49569"/>
                    <a:pt x="37202" y="-39314"/>
                  </a:cubicBezTo>
                  <a:cubicBezTo>
                    <a:pt x="22712" y="-29060"/>
                    <a:pt x="8247" y="-18803"/>
                    <a:pt x="-6219" y="-8586"/>
                  </a:cubicBezTo>
                  <a:cubicBezTo>
                    <a:pt x="-20685" y="1630"/>
                    <a:pt x="-35153" y="11806"/>
                    <a:pt x="-49642" y="21916"/>
                  </a:cubicBezTo>
                  <a:cubicBezTo>
                    <a:pt x="-64131" y="32025"/>
                    <a:pt x="-78641" y="42068"/>
                    <a:pt x="-93220" y="51953"/>
                  </a:cubicBezTo>
                  <a:cubicBezTo>
                    <a:pt x="-107798" y="61837"/>
                    <a:pt x="-122446" y="71563"/>
                    <a:pt x="-137093" y="81289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3720" y="3252"/>
              <a:ext cx="1453" cy="1006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密度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60078" y="3519170"/>
            <a:ext cx="2423160" cy="1655445"/>
            <a:chOff x="4974" y="6178"/>
            <a:chExt cx="3816" cy="2607"/>
          </a:xfrm>
        </p:grpSpPr>
        <p:sp>
          <p:nvSpPr>
            <p:cNvPr id="115" name="MMConnector"/>
            <p:cNvSpPr/>
            <p:nvPr/>
          </p:nvSpPr>
          <p:spPr>
            <a:xfrm rot="21420000">
              <a:off x="7599" y="6683"/>
              <a:ext cx="1191" cy="844"/>
            </a:xfrm>
            <a:custGeom>
              <a:avLst/>
              <a:gdLst/>
              <a:ahLst/>
              <a:cxnLst/>
              <a:pathLst>
                <a:path w="826665" h="147744">
                  <a:moveTo>
                    <a:pt x="9560" y="12889"/>
                  </a:moveTo>
                  <a:cubicBezTo>
                    <a:pt x="28206" y="8520"/>
                    <a:pt x="37409" y="-6772"/>
                    <a:pt x="33705" y="-20925"/>
                  </a:cubicBezTo>
                  <a:cubicBezTo>
                    <a:pt x="30001" y="-35079"/>
                    <a:pt x="14474" y="-43949"/>
                    <a:pt x="-3909" y="-38578"/>
                  </a:cubicBezTo>
                  <a:cubicBezTo>
                    <a:pt x="-20968" y="-33593"/>
                    <a:pt x="-38028" y="-28608"/>
                    <a:pt x="-55065" y="-23602"/>
                  </a:cubicBezTo>
                  <a:cubicBezTo>
                    <a:pt x="-72102" y="-18595"/>
                    <a:pt x="-89116" y="-13565"/>
                    <a:pt x="-106124" y="-8549"/>
                  </a:cubicBezTo>
                  <a:cubicBezTo>
                    <a:pt x="-123131" y="-3533"/>
                    <a:pt x="-140132" y="1469"/>
                    <a:pt x="-157133" y="6437"/>
                  </a:cubicBezTo>
                  <a:cubicBezTo>
                    <a:pt x="-174133" y="11406"/>
                    <a:pt x="-191133" y="16339"/>
                    <a:pt x="-208141" y="21213"/>
                  </a:cubicBezTo>
                  <a:cubicBezTo>
                    <a:pt x="-225149" y="26086"/>
                    <a:pt x="-242165" y="30899"/>
                    <a:pt x="-259198" y="35628"/>
                  </a:cubicBezTo>
                  <a:cubicBezTo>
                    <a:pt x="-276230" y="40356"/>
                    <a:pt x="-293279" y="44999"/>
                    <a:pt x="-310351" y="49532"/>
                  </a:cubicBezTo>
                  <a:cubicBezTo>
                    <a:pt x="-327423" y="54066"/>
                    <a:pt x="-344518" y="58489"/>
                    <a:pt x="-361644" y="62778"/>
                  </a:cubicBezTo>
                  <a:cubicBezTo>
                    <a:pt x="-378769" y="67067"/>
                    <a:pt x="-395923" y="71221"/>
                    <a:pt x="-413113" y="75218"/>
                  </a:cubicBezTo>
                  <a:cubicBezTo>
                    <a:pt x="-430302" y="79214"/>
                    <a:pt x="-447527" y="83053"/>
                    <a:pt x="-464788" y="86712"/>
                  </a:cubicBezTo>
                  <a:cubicBezTo>
                    <a:pt x="-482049" y="90371"/>
                    <a:pt x="-499347" y="93850"/>
                    <a:pt x="-516688" y="97129"/>
                  </a:cubicBezTo>
                  <a:cubicBezTo>
                    <a:pt x="-534028" y="100408"/>
                    <a:pt x="-551411" y="103487"/>
                    <a:pt x="-568821" y="106347"/>
                  </a:cubicBezTo>
                  <a:cubicBezTo>
                    <a:pt x="-586230" y="109207"/>
                    <a:pt x="-603667" y="111849"/>
                    <a:pt x="-621184" y="114259"/>
                  </a:cubicBezTo>
                  <a:cubicBezTo>
                    <a:pt x="-638702" y="116670"/>
                    <a:pt x="-656301" y="118850"/>
                    <a:pt x="-673765" y="120776"/>
                  </a:cubicBezTo>
                  <a:cubicBezTo>
                    <a:pt x="-691229" y="122701"/>
                    <a:pt x="-708559" y="124372"/>
                    <a:pt x="-726538" y="125823"/>
                  </a:cubicBezTo>
                  <a:cubicBezTo>
                    <a:pt x="-744517" y="127274"/>
                    <a:pt x="-763146" y="128504"/>
                    <a:pt x="-779472" y="129347"/>
                  </a:cubicBezTo>
                  <a:cubicBezTo>
                    <a:pt x="-795797" y="130190"/>
                    <a:pt x="-809818" y="130645"/>
                    <a:pt x="-823840" y="131100"/>
                  </a:cubicBezTo>
                  <a:cubicBezTo>
                    <a:pt x="-826575" y="131189"/>
                    <a:pt x="-828400" y="132810"/>
                    <a:pt x="-828400" y="134900"/>
                  </a:cubicBezTo>
                  <a:cubicBezTo>
                    <a:pt x="-828400" y="136990"/>
                    <a:pt x="-826575" y="138641"/>
                    <a:pt x="-823840" y="138700"/>
                  </a:cubicBezTo>
                  <a:cubicBezTo>
                    <a:pt x="-809751" y="139005"/>
                    <a:pt x="-795662" y="139311"/>
                    <a:pt x="-779224" y="139352"/>
                  </a:cubicBezTo>
                  <a:cubicBezTo>
                    <a:pt x="-762787" y="139394"/>
                    <a:pt x="-744001" y="139171"/>
                    <a:pt x="-725844" y="138692"/>
                  </a:cubicBezTo>
                  <a:cubicBezTo>
                    <a:pt x="-707686" y="138212"/>
                    <a:pt x="-690157" y="137476"/>
                    <a:pt x="-672468" y="136490"/>
                  </a:cubicBezTo>
                  <a:cubicBezTo>
                    <a:pt x="-654779" y="135503"/>
                    <a:pt x="-636931" y="134268"/>
                    <a:pt x="-619143" y="132794"/>
                  </a:cubicBezTo>
                  <a:cubicBezTo>
                    <a:pt x="-601355" y="131321"/>
                    <a:pt x="-583628" y="129609"/>
                    <a:pt x="-565911" y="127675"/>
                  </a:cubicBezTo>
                  <a:cubicBezTo>
                    <a:pt x="-548193" y="125741"/>
                    <a:pt x="-530485" y="123585"/>
                    <a:pt x="-512807" y="121224"/>
                  </a:cubicBezTo>
                  <a:cubicBezTo>
                    <a:pt x="-495128" y="118863"/>
                    <a:pt x="-477479" y="116297"/>
                    <a:pt x="-459858" y="113548"/>
                  </a:cubicBezTo>
                  <a:cubicBezTo>
                    <a:pt x="-442237" y="110799"/>
                    <a:pt x="-424645" y="107866"/>
                    <a:pt x="-407083" y="104773"/>
                  </a:cubicBezTo>
                  <a:cubicBezTo>
                    <a:pt x="-389521" y="101680"/>
                    <a:pt x="-371991" y="98427"/>
                    <a:pt x="-354490" y="95038"/>
                  </a:cubicBezTo>
                  <a:cubicBezTo>
                    <a:pt x="-336990" y="91649"/>
                    <a:pt x="-319520" y="88125"/>
                    <a:pt x="-302078" y="84490"/>
                  </a:cubicBezTo>
                  <a:cubicBezTo>
                    <a:pt x="-284637" y="80856"/>
                    <a:pt x="-267224" y="77112"/>
                    <a:pt x="-249837" y="73285"/>
                  </a:cubicBezTo>
                  <a:cubicBezTo>
                    <a:pt x="-232451" y="69457"/>
                    <a:pt x="-215090" y="65547"/>
                    <a:pt x="-197751" y="61579"/>
                  </a:cubicBezTo>
                  <a:cubicBezTo>
                    <a:pt x="-180412" y="57612"/>
                    <a:pt x="-163095" y="53587"/>
                    <a:pt x="-145795" y="49533"/>
                  </a:cubicBezTo>
                  <a:cubicBezTo>
                    <a:pt x="-128496" y="45478"/>
                    <a:pt x="-111214" y="41394"/>
                    <a:pt x="-93944" y="37302"/>
                  </a:cubicBezTo>
                  <a:cubicBezTo>
                    <a:pt x="-76675" y="33209"/>
                    <a:pt x="-59418" y="29109"/>
                    <a:pt x="-42169" y="25039"/>
                  </a:cubicBezTo>
                  <a:cubicBezTo>
                    <a:pt x="-24921" y="20968"/>
                    <a:pt x="-7680" y="16929"/>
                    <a:pt x="9560" y="12889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4974" y="6178"/>
              <a:ext cx="1457" cy="2607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天平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3" action="ppaction://hlinksldjump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的使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3" action="ppaction://hlinksldjump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用和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3" action="ppaction://hlinksldjump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读数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52028" y="972185"/>
            <a:ext cx="1176655" cy="1156335"/>
            <a:chOff x="3545" y="3113"/>
            <a:chExt cx="1853" cy="1821"/>
          </a:xfrm>
        </p:grpSpPr>
        <p:sp>
          <p:nvSpPr>
            <p:cNvPr id="154" name="MMConnector"/>
            <p:cNvSpPr/>
            <p:nvPr/>
          </p:nvSpPr>
          <p:spPr>
            <a:xfrm>
              <a:off x="4784" y="4128"/>
              <a:ext cx="615" cy="806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3" name="SubTopic"/>
            <p:cNvSpPr/>
            <p:nvPr/>
          </p:nvSpPr>
          <p:spPr>
            <a:xfrm>
              <a:off x="3545" y="3113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69073" y="1442720"/>
            <a:ext cx="1887855" cy="450215"/>
            <a:chOff x="2312" y="3854"/>
            <a:chExt cx="2973" cy="709"/>
          </a:xfrm>
        </p:grpSpPr>
        <p:sp>
          <p:nvSpPr>
            <p:cNvPr id="156" name="MMConnector"/>
            <p:cNvSpPr/>
            <p:nvPr/>
          </p:nvSpPr>
          <p:spPr>
            <a:xfrm>
              <a:off x="4671" y="4499"/>
              <a:ext cx="615" cy="64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5" name="SubTopic"/>
            <p:cNvSpPr/>
            <p:nvPr/>
          </p:nvSpPr>
          <p:spPr>
            <a:xfrm>
              <a:off x="2312" y="3854"/>
              <a:ext cx="2121" cy="61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1973" y="1913890"/>
            <a:ext cx="2886710" cy="603250"/>
            <a:chOff x="852" y="4596"/>
            <a:chExt cx="4546" cy="950"/>
          </a:xfrm>
        </p:grpSpPr>
        <p:sp>
          <p:nvSpPr>
            <p:cNvPr id="158" name="MMConnector"/>
            <p:cNvSpPr/>
            <p:nvPr/>
          </p:nvSpPr>
          <p:spPr>
            <a:xfrm>
              <a:off x="4784" y="4870"/>
              <a:ext cx="615" cy="677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852" y="4596"/>
              <a:ext cx="3624" cy="61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是物体的固有属性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36943" y="2322830"/>
            <a:ext cx="2492375" cy="900430"/>
            <a:chOff x="1474" y="5240"/>
            <a:chExt cx="3925" cy="1418"/>
          </a:xfrm>
        </p:grpSpPr>
        <p:sp>
          <p:nvSpPr>
            <p:cNvPr id="160" name="MMConnector"/>
            <p:cNvSpPr/>
            <p:nvPr/>
          </p:nvSpPr>
          <p:spPr>
            <a:xfrm>
              <a:off x="4784" y="5240"/>
              <a:ext cx="615" cy="1418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1474" y="5337"/>
              <a:ext cx="2986" cy="61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常考质量估测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430453" y="3814445"/>
            <a:ext cx="1981835" cy="1310640"/>
            <a:chOff x="11700" y="6233"/>
            <a:chExt cx="3121" cy="2064"/>
          </a:xfrm>
        </p:grpSpPr>
        <p:sp>
          <p:nvSpPr>
            <p:cNvPr id="123" name="MMConnector"/>
            <p:cNvSpPr/>
            <p:nvPr/>
          </p:nvSpPr>
          <p:spPr>
            <a:xfrm>
              <a:off x="11700" y="6562"/>
              <a:ext cx="896" cy="501"/>
            </a:xfrm>
            <a:custGeom>
              <a:avLst/>
              <a:gdLst/>
              <a:ahLst/>
              <a:cxnLst/>
              <a:pathLst>
                <a:path w="826665" h="147744">
                  <a:moveTo>
                    <a:pt x="3909" y="-38577"/>
                  </a:moveTo>
                  <a:cubicBezTo>
                    <a:pt x="-14474" y="-43949"/>
                    <a:pt x="-30001" y="-35079"/>
                    <a:pt x="-33705" y="-20925"/>
                  </a:cubicBezTo>
                  <a:cubicBezTo>
                    <a:pt x="-37409" y="-6772"/>
                    <a:pt x="-28206" y="8520"/>
                    <a:pt x="-9559" y="12889"/>
                  </a:cubicBezTo>
                  <a:cubicBezTo>
                    <a:pt x="7681" y="16929"/>
                    <a:pt x="24921" y="20968"/>
                    <a:pt x="42169" y="25039"/>
                  </a:cubicBezTo>
                  <a:cubicBezTo>
                    <a:pt x="59418" y="29109"/>
                    <a:pt x="76675" y="33209"/>
                    <a:pt x="93944" y="37302"/>
                  </a:cubicBezTo>
                  <a:cubicBezTo>
                    <a:pt x="111214" y="41394"/>
                    <a:pt x="128496" y="45478"/>
                    <a:pt x="145795" y="49533"/>
                  </a:cubicBezTo>
                  <a:cubicBezTo>
                    <a:pt x="163095" y="53587"/>
                    <a:pt x="180412" y="57612"/>
                    <a:pt x="197751" y="61579"/>
                  </a:cubicBezTo>
                  <a:cubicBezTo>
                    <a:pt x="215090" y="65547"/>
                    <a:pt x="232451" y="69457"/>
                    <a:pt x="249838" y="73285"/>
                  </a:cubicBezTo>
                  <a:cubicBezTo>
                    <a:pt x="267224" y="77112"/>
                    <a:pt x="284637" y="80856"/>
                    <a:pt x="302078" y="84490"/>
                  </a:cubicBezTo>
                  <a:cubicBezTo>
                    <a:pt x="319520" y="88125"/>
                    <a:pt x="336990" y="91649"/>
                    <a:pt x="354490" y="95038"/>
                  </a:cubicBezTo>
                  <a:cubicBezTo>
                    <a:pt x="371991" y="98427"/>
                    <a:pt x="389522" y="101680"/>
                    <a:pt x="407083" y="104773"/>
                  </a:cubicBezTo>
                  <a:cubicBezTo>
                    <a:pt x="424645" y="107866"/>
                    <a:pt x="442237" y="110799"/>
                    <a:pt x="459858" y="113548"/>
                  </a:cubicBezTo>
                  <a:cubicBezTo>
                    <a:pt x="477479" y="116297"/>
                    <a:pt x="495128" y="118863"/>
                    <a:pt x="512807" y="121224"/>
                  </a:cubicBezTo>
                  <a:cubicBezTo>
                    <a:pt x="530485" y="123585"/>
                    <a:pt x="548193" y="125741"/>
                    <a:pt x="565911" y="127675"/>
                  </a:cubicBezTo>
                  <a:cubicBezTo>
                    <a:pt x="583628" y="129609"/>
                    <a:pt x="601355" y="131321"/>
                    <a:pt x="619143" y="132794"/>
                  </a:cubicBezTo>
                  <a:cubicBezTo>
                    <a:pt x="636931" y="134268"/>
                    <a:pt x="654779" y="135503"/>
                    <a:pt x="672468" y="136490"/>
                  </a:cubicBezTo>
                  <a:cubicBezTo>
                    <a:pt x="690157" y="137476"/>
                    <a:pt x="707687" y="138212"/>
                    <a:pt x="725844" y="138692"/>
                  </a:cubicBezTo>
                  <a:cubicBezTo>
                    <a:pt x="744002" y="139171"/>
                    <a:pt x="762787" y="139394"/>
                    <a:pt x="779225" y="139352"/>
                  </a:cubicBezTo>
                  <a:cubicBezTo>
                    <a:pt x="795662" y="139311"/>
                    <a:pt x="809751" y="139005"/>
                    <a:pt x="823840" y="138700"/>
                  </a:cubicBezTo>
                  <a:cubicBezTo>
                    <a:pt x="826575" y="138641"/>
                    <a:pt x="828400" y="136990"/>
                    <a:pt x="828400" y="134900"/>
                  </a:cubicBezTo>
                  <a:cubicBezTo>
                    <a:pt x="828400" y="132810"/>
                    <a:pt x="826575" y="131189"/>
                    <a:pt x="823840" y="131100"/>
                  </a:cubicBezTo>
                  <a:cubicBezTo>
                    <a:pt x="809818" y="130645"/>
                    <a:pt x="795797" y="130190"/>
                    <a:pt x="779472" y="129347"/>
                  </a:cubicBezTo>
                  <a:cubicBezTo>
                    <a:pt x="763147" y="128504"/>
                    <a:pt x="744518" y="127274"/>
                    <a:pt x="726538" y="125823"/>
                  </a:cubicBezTo>
                  <a:cubicBezTo>
                    <a:pt x="708559" y="124372"/>
                    <a:pt x="691229" y="122701"/>
                    <a:pt x="673765" y="120776"/>
                  </a:cubicBezTo>
                  <a:cubicBezTo>
                    <a:pt x="656301" y="118850"/>
                    <a:pt x="638702" y="116670"/>
                    <a:pt x="621185" y="114259"/>
                  </a:cubicBezTo>
                  <a:cubicBezTo>
                    <a:pt x="603667" y="111849"/>
                    <a:pt x="586231" y="109207"/>
                    <a:pt x="568821" y="106347"/>
                  </a:cubicBezTo>
                  <a:cubicBezTo>
                    <a:pt x="551411" y="103487"/>
                    <a:pt x="534028" y="100408"/>
                    <a:pt x="516688" y="97129"/>
                  </a:cubicBezTo>
                  <a:cubicBezTo>
                    <a:pt x="499347" y="93850"/>
                    <a:pt x="482049" y="90371"/>
                    <a:pt x="464788" y="86712"/>
                  </a:cubicBezTo>
                  <a:cubicBezTo>
                    <a:pt x="447527" y="83053"/>
                    <a:pt x="430303" y="79214"/>
                    <a:pt x="413113" y="75218"/>
                  </a:cubicBezTo>
                  <a:cubicBezTo>
                    <a:pt x="395924" y="71221"/>
                    <a:pt x="378769" y="67067"/>
                    <a:pt x="361644" y="62778"/>
                  </a:cubicBezTo>
                  <a:cubicBezTo>
                    <a:pt x="344519" y="58489"/>
                    <a:pt x="327423" y="54066"/>
                    <a:pt x="310351" y="49532"/>
                  </a:cubicBezTo>
                  <a:cubicBezTo>
                    <a:pt x="293279" y="44999"/>
                    <a:pt x="276230" y="40356"/>
                    <a:pt x="259198" y="35628"/>
                  </a:cubicBezTo>
                  <a:cubicBezTo>
                    <a:pt x="242165" y="30900"/>
                    <a:pt x="225149" y="26086"/>
                    <a:pt x="208141" y="21213"/>
                  </a:cubicBezTo>
                  <a:cubicBezTo>
                    <a:pt x="191133" y="16339"/>
                    <a:pt x="174133" y="11406"/>
                    <a:pt x="157133" y="6437"/>
                  </a:cubicBezTo>
                  <a:cubicBezTo>
                    <a:pt x="140132" y="1469"/>
                    <a:pt x="123131" y="-3533"/>
                    <a:pt x="106124" y="-8549"/>
                  </a:cubicBezTo>
                  <a:cubicBezTo>
                    <a:pt x="89116" y="-13565"/>
                    <a:pt x="72102" y="-18595"/>
                    <a:pt x="55065" y="-23602"/>
                  </a:cubicBezTo>
                  <a:cubicBezTo>
                    <a:pt x="38028" y="-28608"/>
                    <a:pt x="20969" y="-33593"/>
                    <a:pt x="3909" y="-38577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22" name="MainTopic"/>
            <p:cNvSpPr/>
            <p:nvPr/>
          </p:nvSpPr>
          <p:spPr>
            <a:xfrm>
              <a:off x="12539" y="6233"/>
              <a:ext cx="2283" cy="2065"/>
            </a:xfrm>
            <a:custGeom>
              <a:avLst/>
              <a:gdLst>
                <a:gd name="rtl" fmla="*/ 135280 w 881600"/>
                <a:gd name="rtt" fmla="*/ 71440 h 463600"/>
                <a:gd name="rtr" fmla="*/ 743280 w 881600"/>
                <a:gd name="rtb" fmla="*/ 405840 h 463600"/>
              </a:gdLst>
              <a:ahLst/>
              <a:cxnLst/>
              <a:rect l="rtl" t="rtt" r="rtr" b="rtb"/>
              <a:pathLst>
                <a:path w="881600" h="4636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433200"/>
                  </a:lnTo>
                  <a:cubicBezTo>
                    <a:pt x="881600" y="449981"/>
                    <a:pt x="867981" y="463600"/>
                    <a:pt x="8512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测量物体的密度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830753" y="1340485"/>
            <a:ext cx="787400" cy="1156335"/>
            <a:chOff x="15480" y="2337"/>
            <a:chExt cx="1240" cy="1821"/>
          </a:xfrm>
        </p:grpSpPr>
        <p:sp>
          <p:nvSpPr>
            <p:cNvPr id="131" name="MMConnector"/>
            <p:cNvSpPr/>
            <p:nvPr/>
          </p:nvSpPr>
          <p:spPr>
            <a:xfrm>
              <a:off x="15480" y="3352"/>
              <a:ext cx="615" cy="806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0" name="SubTopic"/>
            <p:cNvSpPr/>
            <p:nvPr/>
          </p:nvSpPr>
          <p:spPr>
            <a:xfrm>
              <a:off x="15788" y="2337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830753" y="1811020"/>
            <a:ext cx="1744980" cy="449580"/>
            <a:chOff x="15480" y="3078"/>
            <a:chExt cx="2748" cy="708"/>
          </a:xfrm>
        </p:grpSpPr>
        <p:sp>
          <p:nvSpPr>
            <p:cNvPr id="133" name="MMConnector"/>
            <p:cNvSpPr/>
            <p:nvPr/>
          </p:nvSpPr>
          <p:spPr>
            <a:xfrm>
              <a:off x="15480" y="3722"/>
              <a:ext cx="615" cy="64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2" name="SubTopic"/>
            <p:cNvSpPr/>
            <p:nvPr/>
          </p:nvSpPr>
          <p:spPr>
            <a:xfrm>
              <a:off x="15788" y="3078"/>
              <a:ext cx="2440" cy="61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830753" y="2281555"/>
            <a:ext cx="787400" cy="603250"/>
            <a:chOff x="15480" y="3819"/>
            <a:chExt cx="1240" cy="950"/>
          </a:xfrm>
        </p:grpSpPr>
        <p:sp>
          <p:nvSpPr>
            <p:cNvPr id="135" name="MMConnector"/>
            <p:cNvSpPr/>
            <p:nvPr/>
          </p:nvSpPr>
          <p:spPr>
            <a:xfrm>
              <a:off x="15480" y="4093"/>
              <a:ext cx="615" cy="677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4" name="SubTopic"/>
            <p:cNvSpPr/>
            <p:nvPr/>
          </p:nvSpPr>
          <p:spPr>
            <a:xfrm>
              <a:off x="15788" y="3819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830753" y="2691130"/>
            <a:ext cx="1165860" cy="900430"/>
            <a:chOff x="15480" y="4464"/>
            <a:chExt cx="1836" cy="1418"/>
          </a:xfrm>
        </p:grpSpPr>
        <p:sp>
          <p:nvSpPr>
            <p:cNvPr id="137" name="MMConnector"/>
            <p:cNvSpPr/>
            <p:nvPr/>
          </p:nvSpPr>
          <p:spPr>
            <a:xfrm>
              <a:off x="15480" y="4464"/>
              <a:ext cx="615" cy="1418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36" name="SubTopic"/>
            <p:cNvSpPr/>
            <p:nvPr/>
          </p:nvSpPr>
          <p:spPr>
            <a:xfrm>
              <a:off x="15788" y="4560"/>
              <a:ext cx="1528" cy="61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634538" y="3501390"/>
            <a:ext cx="787400" cy="1023620"/>
            <a:chOff x="15171" y="5740"/>
            <a:chExt cx="1240" cy="1612"/>
          </a:xfrm>
        </p:grpSpPr>
        <p:sp>
          <p:nvSpPr>
            <p:cNvPr id="143" name="MMConnector"/>
            <p:cNvSpPr/>
            <p:nvPr/>
          </p:nvSpPr>
          <p:spPr>
            <a:xfrm>
              <a:off x="15171" y="6686"/>
              <a:ext cx="615" cy="667"/>
            </a:xfrm>
            <a:custGeom>
              <a:avLst/>
              <a:gdLst/>
              <a:ahLst/>
              <a:cxnLst/>
              <a:pathLst>
                <a:path w="250800" h="196650" fill="none">
                  <a:moveTo>
                    <a:pt x="-125400" y="98325"/>
                  </a:moveTo>
                  <a:cubicBezTo>
                    <a:pt x="-2277" y="98325"/>
                    <a:pt x="-3047" y="-98325"/>
                    <a:pt x="125400" y="-983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2" name="SubTopic"/>
            <p:cNvSpPr/>
            <p:nvPr/>
          </p:nvSpPr>
          <p:spPr>
            <a:xfrm>
              <a:off x="15479" y="5740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固体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634538" y="3971925"/>
            <a:ext cx="787400" cy="412115"/>
            <a:chOff x="15171" y="6481"/>
            <a:chExt cx="1240" cy="649"/>
          </a:xfrm>
        </p:grpSpPr>
        <p:sp>
          <p:nvSpPr>
            <p:cNvPr id="145" name="MMConnector"/>
            <p:cNvSpPr/>
            <p:nvPr/>
          </p:nvSpPr>
          <p:spPr>
            <a:xfrm>
              <a:off x="15171" y="7056"/>
              <a:ext cx="615" cy="74"/>
            </a:xfrm>
            <a:custGeom>
              <a:avLst/>
              <a:gdLst/>
              <a:ahLst/>
              <a:cxnLst/>
              <a:pathLst>
                <a:path w="250800" h="21850" fill="none">
                  <a:moveTo>
                    <a:pt x="-125400" y="-10925"/>
                  </a:moveTo>
                  <a:cubicBezTo>
                    <a:pt x="-25080" y="-10925"/>
                    <a:pt x="50160" y="10925"/>
                    <a:pt x="125400" y="109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4" name="SubTopic"/>
            <p:cNvSpPr/>
            <p:nvPr/>
          </p:nvSpPr>
          <p:spPr>
            <a:xfrm>
              <a:off x="15479" y="6481"/>
              <a:ext cx="932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液体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30453" y="4768850"/>
            <a:ext cx="3566160" cy="1492885"/>
            <a:chOff x="11700" y="7736"/>
            <a:chExt cx="5616" cy="2351"/>
          </a:xfrm>
        </p:grpSpPr>
        <p:sp>
          <p:nvSpPr>
            <p:cNvPr id="147" name="MMConnector"/>
            <p:cNvSpPr/>
            <p:nvPr/>
          </p:nvSpPr>
          <p:spPr>
            <a:xfrm>
              <a:off x="11700" y="7736"/>
              <a:ext cx="2510" cy="2351"/>
            </a:xfrm>
            <a:custGeom>
              <a:avLst/>
              <a:gdLst/>
              <a:ahLst/>
              <a:cxnLst/>
              <a:pathLst>
                <a:path w="1023773" h="692916">
                  <a:moveTo>
                    <a:pt x="-181892" y="-231287"/>
                  </a:moveTo>
                  <a:cubicBezTo>
                    <a:pt x="-195620" y="-244642"/>
                    <a:pt x="-213467" y="-244141"/>
                    <a:pt x="-223390" y="-233390"/>
                  </a:cubicBezTo>
                  <a:cubicBezTo>
                    <a:pt x="-233312" y="-222639"/>
                    <a:pt x="-232170" y="-205050"/>
                    <a:pt x="-217974" y="-192194"/>
                  </a:cubicBezTo>
                  <a:cubicBezTo>
                    <a:pt x="-205012" y="-180455"/>
                    <a:pt x="-192049" y="-168715"/>
                    <a:pt x="-179254" y="-156744"/>
                  </a:cubicBezTo>
                  <a:cubicBezTo>
                    <a:pt x="-166458" y="-144773"/>
                    <a:pt x="-153830" y="-132569"/>
                    <a:pt x="-141289" y="-120245"/>
                  </a:cubicBezTo>
                  <a:cubicBezTo>
                    <a:pt x="-128749" y="-107920"/>
                    <a:pt x="-116296" y="-95476"/>
                    <a:pt x="-103915" y="-82927"/>
                  </a:cubicBezTo>
                  <a:cubicBezTo>
                    <a:pt x="-91534" y="-70378"/>
                    <a:pt x="-79225" y="-57724"/>
                    <a:pt x="-66954" y="-45006"/>
                  </a:cubicBezTo>
                  <a:cubicBezTo>
                    <a:pt x="-54684" y="-32287"/>
                    <a:pt x="-42451" y="-19504"/>
                    <a:pt x="-30227" y="-6686"/>
                  </a:cubicBezTo>
                  <a:cubicBezTo>
                    <a:pt x="-18002" y="6132"/>
                    <a:pt x="-5786" y="18984"/>
                    <a:pt x="6454" y="31838"/>
                  </a:cubicBezTo>
                  <a:cubicBezTo>
                    <a:pt x="18694" y="44691"/>
                    <a:pt x="30957" y="57546"/>
                    <a:pt x="43276" y="70370"/>
                  </a:cubicBezTo>
                  <a:cubicBezTo>
                    <a:pt x="55595" y="83194"/>
                    <a:pt x="67970" y="95987"/>
                    <a:pt x="80432" y="108716"/>
                  </a:cubicBezTo>
                  <a:cubicBezTo>
                    <a:pt x="92894" y="121444"/>
                    <a:pt x="105444" y="134107"/>
                    <a:pt x="118113" y="146669"/>
                  </a:cubicBezTo>
                  <a:cubicBezTo>
                    <a:pt x="130783" y="159232"/>
                    <a:pt x="143572" y="171693"/>
                    <a:pt x="156513" y="184013"/>
                  </a:cubicBezTo>
                  <a:cubicBezTo>
                    <a:pt x="169454" y="196334"/>
                    <a:pt x="182547" y="208514"/>
                    <a:pt x="195821" y="220511"/>
                  </a:cubicBezTo>
                  <a:cubicBezTo>
                    <a:pt x="209095" y="232507"/>
                    <a:pt x="222551" y="244320"/>
                    <a:pt x="236217" y="255901"/>
                  </a:cubicBezTo>
                  <a:cubicBezTo>
                    <a:pt x="249883" y="267482"/>
                    <a:pt x="263760" y="278831"/>
                    <a:pt x="277870" y="289896"/>
                  </a:cubicBezTo>
                  <a:cubicBezTo>
                    <a:pt x="291980" y="300961"/>
                    <a:pt x="306325" y="311742"/>
                    <a:pt x="320922" y="322181"/>
                  </a:cubicBezTo>
                  <a:cubicBezTo>
                    <a:pt x="335518" y="332621"/>
                    <a:pt x="350368" y="342719"/>
                    <a:pt x="365479" y="352417"/>
                  </a:cubicBezTo>
                  <a:cubicBezTo>
                    <a:pt x="380591" y="362115"/>
                    <a:pt x="395965" y="371412"/>
                    <a:pt x="411600" y="380249"/>
                  </a:cubicBezTo>
                  <a:cubicBezTo>
                    <a:pt x="427236" y="389086"/>
                    <a:pt x="443133" y="397462"/>
                    <a:pt x="459280" y="405323"/>
                  </a:cubicBezTo>
                  <a:cubicBezTo>
                    <a:pt x="475426" y="413184"/>
                    <a:pt x="491822" y="420528"/>
                    <a:pt x="508441" y="427310"/>
                  </a:cubicBezTo>
                  <a:cubicBezTo>
                    <a:pt x="525059" y="434092"/>
                    <a:pt x="541902" y="440311"/>
                    <a:pt x="558933" y="445933"/>
                  </a:cubicBezTo>
                  <a:cubicBezTo>
                    <a:pt x="575965" y="451554"/>
                    <a:pt x="593185" y="456579"/>
                    <a:pt x="610545" y="460991"/>
                  </a:cubicBezTo>
                  <a:cubicBezTo>
                    <a:pt x="627905" y="465404"/>
                    <a:pt x="645405" y="469205"/>
                    <a:pt x="663020" y="472382"/>
                  </a:cubicBezTo>
                  <a:cubicBezTo>
                    <a:pt x="680634" y="475560"/>
                    <a:pt x="698364" y="478112"/>
                    <a:pt x="716081" y="480105"/>
                  </a:cubicBezTo>
                  <a:cubicBezTo>
                    <a:pt x="733799" y="482098"/>
                    <a:pt x="751505" y="483531"/>
                    <a:pt x="769463" y="484252"/>
                  </a:cubicBezTo>
                  <a:cubicBezTo>
                    <a:pt x="787421" y="484973"/>
                    <a:pt x="805630" y="484982"/>
                    <a:pt x="823840" y="484991"/>
                  </a:cubicBezTo>
                  <a:cubicBezTo>
                    <a:pt x="826576" y="484993"/>
                    <a:pt x="828400" y="483265"/>
                    <a:pt x="828400" y="481175"/>
                  </a:cubicBezTo>
                  <a:cubicBezTo>
                    <a:pt x="828400" y="479085"/>
                    <a:pt x="826574" y="477456"/>
                    <a:pt x="823840" y="477359"/>
                  </a:cubicBezTo>
                  <a:cubicBezTo>
                    <a:pt x="805811" y="476719"/>
                    <a:pt x="787782" y="476080"/>
                    <a:pt x="770061" y="474739"/>
                  </a:cubicBezTo>
                  <a:cubicBezTo>
                    <a:pt x="752339" y="473399"/>
                    <a:pt x="734925" y="471357"/>
                    <a:pt x="717543" y="468769"/>
                  </a:cubicBezTo>
                  <a:cubicBezTo>
                    <a:pt x="700161" y="466181"/>
                    <a:pt x="682812" y="463048"/>
                    <a:pt x="665622" y="459311"/>
                  </a:cubicBezTo>
                  <a:cubicBezTo>
                    <a:pt x="648433" y="455573"/>
                    <a:pt x="631404" y="451231"/>
                    <a:pt x="614555" y="446302"/>
                  </a:cubicBezTo>
                  <a:cubicBezTo>
                    <a:pt x="597705" y="441372"/>
                    <a:pt x="581035" y="435855"/>
                    <a:pt x="564588" y="429767"/>
                  </a:cubicBezTo>
                  <a:cubicBezTo>
                    <a:pt x="548140" y="423680"/>
                    <a:pt x="531915" y="417021"/>
                    <a:pt x="515938" y="409825"/>
                  </a:cubicBezTo>
                  <a:cubicBezTo>
                    <a:pt x="499961" y="402630"/>
                    <a:pt x="484232" y="394898"/>
                    <a:pt x="468768" y="386675"/>
                  </a:cubicBezTo>
                  <a:cubicBezTo>
                    <a:pt x="453305" y="378452"/>
                    <a:pt x="438106" y="369737"/>
                    <a:pt x="423178" y="360582"/>
                  </a:cubicBezTo>
                  <a:cubicBezTo>
                    <a:pt x="408249" y="351427"/>
                    <a:pt x="393590" y="341832"/>
                    <a:pt x="379195" y="331851"/>
                  </a:cubicBezTo>
                  <a:cubicBezTo>
                    <a:pt x="364800" y="321870"/>
                    <a:pt x="350669" y="311504"/>
                    <a:pt x="336786" y="300806"/>
                  </a:cubicBezTo>
                  <a:cubicBezTo>
                    <a:pt x="322903" y="290108"/>
                    <a:pt x="309269" y="279079"/>
                    <a:pt x="295861" y="267769"/>
                  </a:cubicBezTo>
                  <a:cubicBezTo>
                    <a:pt x="282453" y="256460"/>
                    <a:pt x="269271" y="244870"/>
                    <a:pt x="256288" y="233047"/>
                  </a:cubicBezTo>
                  <a:cubicBezTo>
                    <a:pt x="243306" y="221224"/>
                    <a:pt x="230523" y="209168"/>
                    <a:pt x="217908" y="196923"/>
                  </a:cubicBezTo>
                  <a:cubicBezTo>
                    <a:pt x="205294" y="184677"/>
                    <a:pt x="192849" y="172242"/>
                    <a:pt x="180540" y="159656"/>
                  </a:cubicBezTo>
                  <a:cubicBezTo>
                    <a:pt x="168231" y="147070"/>
                    <a:pt x="156059" y="134333"/>
                    <a:pt x="143990" y="121481"/>
                  </a:cubicBezTo>
                  <a:cubicBezTo>
                    <a:pt x="131922" y="108628"/>
                    <a:pt x="119956" y="95661"/>
                    <a:pt x="108060" y="82610"/>
                  </a:cubicBezTo>
                  <a:cubicBezTo>
                    <a:pt x="96164" y="69559"/>
                    <a:pt x="84337" y="56425"/>
                    <a:pt x="72545" y="43239"/>
                  </a:cubicBezTo>
                  <a:cubicBezTo>
                    <a:pt x="60753" y="30052"/>
                    <a:pt x="48996" y="16813"/>
                    <a:pt x="37240" y="3551"/>
                  </a:cubicBezTo>
                  <a:cubicBezTo>
                    <a:pt x="25483" y="-9712"/>
                    <a:pt x="13727" y="-22999"/>
                    <a:pt x="1936" y="-36280"/>
                  </a:cubicBezTo>
                  <a:cubicBezTo>
                    <a:pt x="-9854" y="-49561"/>
                    <a:pt x="-21680" y="-62837"/>
                    <a:pt x="-33573" y="-76079"/>
                  </a:cubicBezTo>
                  <a:cubicBezTo>
                    <a:pt x="-45467" y="-89322"/>
                    <a:pt x="-57429" y="-102531"/>
                    <a:pt x="-69500" y="-115672"/>
                  </a:cubicBezTo>
                  <a:cubicBezTo>
                    <a:pt x="-81571" y="-128813"/>
                    <a:pt x="-93750" y="-141886"/>
                    <a:pt x="-106055" y="-154873"/>
                  </a:cubicBezTo>
                  <a:cubicBezTo>
                    <a:pt x="-118359" y="-167861"/>
                    <a:pt x="-130789" y="-180763"/>
                    <a:pt x="-143449" y="-193484"/>
                  </a:cubicBezTo>
                  <a:cubicBezTo>
                    <a:pt x="-156109" y="-206206"/>
                    <a:pt x="-169001" y="-218747"/>
                    <a:pt x="-181892" y="-231287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46" name="MainTopic"/>
            <p:cNvSpPr/>
            <p:nvPr/>
          </p:nvSpPr>
          <p:spPr>
            <a:xfrm>
              <a:off x="13720" y="8866"/>
              <a:ext cx="3596" cy="1006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密度与社会生活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34538" y="4443095"/>
            <a:ext cx="2077085" cy="1088390"/>
            <a:chOff x="15171" y="7223"/>
            <a:chExt cx="3271" cy="1714"/>
          </a:xfrm>
        </p:grpSpPr>
        <p:sp>
          <p:nvSpPr>
            <p:cNvPr id="149" name="MMConnector"/>
            <p:cNvSpPr/>
            <p:nvPr/>
          </p:nvSpPr>
          <p:spPr>
            <a:xfrm>
              <a:off x="15171" y="7659"/>
              <a:ext cx="615" cy="1279"/>
            </a:xfrm>
            <a:custGeom>
              <a:avLst/>
              <a:gdLst/>
              <a:ahLst/>
              <a:cxnLst/>
              <a:pathLst>
                <a:path w="250800" h="377150" fill="none">
                  <a:moveTo>
                    <a:pt x="-125400" y="-188575"/>
                  </a:moveTo>
                  <a:cubicBezTo>
                    <a:pt x="16814" y="-188575"/>
                    <a:pt x="-47593" y="188575"/>
                    <a:pt x="125400" y="1885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8" name="SubTopic"/>
            <p:cNvSpPr/>
            <p:nvPr/>
          </p:nvSpPr>
          <p:spPr>
            <a:xfrm>
              <a:off x="15366" y="7223"/>
              <a:ext cx="3077" cy="1076"/>
            </a:xfrm>
            <a:custGeom>
              <a:avLst/>
              <a:gdLst>
                <a:gd name="rtl" fmla="*/ 54150 w 744800"/>
                <a:gd name="rtt" fmla="*/ 26030 h 317300"/>
                <a:gd name="rtr" fmla="*/ 692550 w 744800"/>
                <a:gd name="rtb" fmla="*/ 299630 h 317300"/>
              </a:gdLst>
              <a:ahLst/>
              <a:cxnLst/>
              <a:rect l="rtl" t="rtt" r="rtr" b="rtb"/>
              <a:pathLst>
                <a:path w="744800" h="3173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744800" h="317300" fill="none">
                  <a:moveTo>
                    <a:pt x="0" y="317300"/>
                  </a:moveTo>
                  <a:lnTo>
                    <a:pt x="744800" y="3173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误差分析及方法改进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36943" y="2556510"/>
            <a:ext cx="2475865" cy="1332230"/>
            <a:chOff x="1274" y="4956"/>
            <a:chExt cx="3899" cy="2098"/>
          </a:xfrm>
        </p:grpSpPr>
        <p:sp>
          <p:nvSpPr>
            <p:cNvPr id="20" name="MMConnector"/>
            <p:cNvSpPr/>
            <p:nvPr/>
          </p:nvSpPr>
          <p:spPr>
            <a:xfrm>
              <a:off x="4558" y="4956"/>
              <a:ext cx="615" cy="2098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1" name="SubTopic"/>
            <p:cNvSpPr/>
            <p:nvPr/>
          </p:nvSpPr>
          <p:spPr>
            <a:xfrm>
              <a:off x="1274" y="5296"/>
              <a:ext cx="2986" cy="685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质量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的测量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33738" y="1553845"/>
            <a:ext cx="1883410" cy="2479040"/>
            <a:chOff x="5091" y="2673"/>
            <a:chExt cx="2966" cy="3904"/>
          </a:xfrm>
        </p:grpSpPr>
        <p:sp>
          <p:nvSpPr>
            <p:cNvPr id="116" name="MainTopic"/>
            <p:cNvSpPr/>
            <p:nvPr/>
          </p:nvSpPr>
          <p:spPr>
            <a:xfrm>
              <a:off x="5091" y="2673"/>
              <a:ext cx="1453" cy="1006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质量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3" name="MMConnector"/>
            <p:cNvSpPr/>
            <p:nvPr/>
          </p:nvSpPr>
          <p:spPr>
            <a:xfrm flipH="1">
              <a:off x="6319" y="4649"/>
              <a:ext cx="1739" cy="1928"/>
            </a:xfrm>
            <a:custGeom>
              <a:avLst/>
              <a:gdLst/>
              <a:ahLst/>
              <a:cxnLst/>
              <a:pathLst>
                <a:path w="945867" h="449486">
                  <a:moveTo>
                    <a:pt x="-137093" y="81289"/>
                  </a:moveTo>
                  <a:cubicBezTo>
                    <a:pt x="-153048" y="91883"/>
                    <a:pt x="-156620" y="109233"/>
                    <a:pt x="-148333" y="121290"/>
                  </a:cubicBezTo>
                  <a:cubicBezTo>
                    <a:pt x="-140047" y="133347"/>
                    <a:pt x="-122450" y="136398"/>
                    <a:pt x="-106961" y="125133"/>
                  </a:cubicBezTo>
                  <a:cubicBezTo>
                    <a:pt x="-92491" y="114608"/>
                    <a:pt x="-78020" y="104084"/>
                    <a:pt x="-63678" y="93439"/>
                  </a:cubicBezTo>
                  <a:cubicBezTo>
                    <a:pt x="-49336" y="82795"/>
                    <a:pt x="-35122" y="72031"/>
                    <a:pt x="-20966" y="61228"/>
                  </a:cubicBezTo>
                  <a:cubicBezTo>
                    <a:pt x="-6810" y="50424"/>
                    <a:pt x="7289" y="39581"/>
                    <a:pt x="21349" y="28723"/>
                  </a:cubicBezTo>
                  <a:cubicBezTo>
                    <a:pt x="35410" y="17866"/>
                    <a:pt x="49432" y="6995"/>
                    <a:pt x="63449" y="-3851"/>
                  </a:cubicBezTo>
                  <a:cubicBezTo>
                    <a:pt x="77466" y="-14697"/>
                    <a:pt x="91478" y="-25516"/>
                    <a:pt x="105516" y="-36274"/>
                  </a:cubicBezTo>
                  <a:cubicBezTo>
                    <a:pt x="119554" y="-47031"/>
                    <a:pt x="133617" y="-57726"/>
                    <a:pt x="147737" y="-68320"/>
                  </a:cubicBezTo>
                  <a:cubicBezTo>
                    <a:pt x="161856" y="-78913"/>
                    <a:pt x="176031" y="-89406"/>
                    <a:pt x="190291" y="-99758"/>
                  </a:cubicBezTo>
                  <a:cubicBezTo>
                    <a:pt x="204551" y="-110110"/>
                    <a:pt x="218897" y="-120321"/>
                    <a:pt x="233354" y="-130349"/>
                  </a:cubicBezTo>
                  <a:cubicBezTo>
                    <a:pt x="247812" y="-140377"/>
                    <a:pt x="262382" y="-150223"/>
                    <a:pt x="277088" y="-159843"/>
                  </a:cubicBezTo>
                  <a:cubicBezTo>
                    <a:pt x="291795" y="-169462"/>
                    <a:pt x="306638" y="-178856"/>
                    <a:pt x="321638" y="-187978"/>
                  </a:cubicBezTo>
                  <a:cubicBezTo>
                    <a:pt x="336638" y="-197100"/>
                    <a:pt x="351795" y="-205951"/>
                    <a:pt x="367124" y="-214486"/>
                  </a:cubicBezTo>
                  <a:cubicBezTo>
                    <a:pt x="382452" y="-223020"/>
                    <a:pt x="397953" y="-231237"/>
                    <a:pt x="413633" y="-239093"/>
                  </a:cubicBezTo>
                  <a:cubicBezTo>
                    <a:pt x="429313" y="-246950"/>
                    <a:pt x="445174" y="-254444"/>
                    <a:pt x="461215" y="-261535"/>
                  </a:cubicBezTo>
                  <a:cubicBezTo>
                    <a:pt x="477257" y="-268626"/>
                    <a:pt x="493480" y="-275313"/>
                    <a:pt x="509874" y="-281560"/>
                  </a:cubicBezTo>
                  <a:cubicBezTo>
                    <a:pt x="526268" y="-287807"/>
                    <a:pt x="542834" y="-293614"/>
                    <a:pt x="559565" y="-298951"/>
                  </a:cubicBezTo>
                  <a:cubicBezTo>
                    <a:pt x="576296" y="-304288"/>
                    <a:pt x="593191" y="-309154"/>
                    <a:pt x="610198" y="-313533"/>
                  </a:cubicBezTo>
                  <a:cubicBezTo>
                    <a:pt x="627205" y="-317913"/>
                    <a:pt x="644325" y="-321805"/>
                    <a:pt x="661643" y="-325189"/>
                  </a:cubicBezTo>
                  <a:cubicBezTo>
                    <a:pt x="678962" y="-328574"/>
                    <a:pt x="696479" y="-331452"/>
                    <a:pt x="713743" y="-333865"/>
                  </a:cubicBezTo>
                  <a:cubicBezTo>
                    <a:pt x="731007" y="-336278"/>
                    <a:pt x="748018" y="-338227"/>
                    <a:pt x="766325" y="-339568"/>
                  </a:cubicBezTo>
                  <a:cubicBezTo>
                    <a:pt x="784632" y="-340909"/>
                    <a:pt x="804236" y="-341643"/>
                    <a:pt x="823840" y="-342376"/>
                  </a:cubicBezTo>
                  <a:cubicBezTo>
                    <a:pt x="826574" y="-342478"/>
                    <a:pt x="828400" y="-344185"/>
                    <a:pt x="828400" y="-346275"/>
                  </a:cubicBezTo>
                  <a:cubicBezTo>
                    <a:pt x="828400" y="-348365"/>
                    <a:pt x="826576" y="-350171"/>
                    <a:pt x="823840" y="-350174"/>
                  </a:cubicBezTo>
                  <a:cubicBezTo>
                    <a:pt x="804055" y="-350195"/>
                    <a:pt x="784271" y="-350215"/>
                    <a:pt x="765735" y="-349619"/>
                  </a:cubicBezTo>
                  <a:cubicBezTo>
                    <a:pt x="747200" y="-349023"/>
                    <a:pt x="729914" y="-347810"/>
                    <a:pt x="712330" y="-346122"/>
                  </a:cubicBezTo>
                  <a:cubicBezTo>
                    <a:pt x="694746" y="-344433"/>
                    <a:pt x="676864" y="-342269"/>
                    <a:pt x="659138" y="-339581"/>
                  </a:cubicBezTo>
                  <a:cubicBezTo>
                    <a:pt x="641412" y="-336894"/>
                    <a:pt x="623842" y="-333683"/>
                    <a:pt x="606347" y="-329966"/>
                  </a:cubicBezTo>
                  <a:cubicBezTo>
                    <a:pt x="588851" y="-326250"/>
                    <a:pt x="571429" y="-322028"/>
                    <a:pt x="554139" y="-317315"/>
                  </a:cubicBezTo>
                  <a:cubicBezTo>
                    <a:pt x="536849" y="-312602"/>
                    <a:pt x="519692" y="-307399"/>
                    <a:pt x="502681" y="-301735"/>
                  </a:cubicBezTo>
                  <a:cubicBezTo>
                    <a:pt x="485671" y="-296072"/>
                    <a:pt x="468807" y="-289948"/>
                    <a:pt x="452107" y="-283403"/>
                  </a:cubicBezTo>
                  <a:cubicBezTo>
                    <a:pt x="435408" y="-276858"/>
                    <a:pt x="418873" y="-269891"/>
                    <a:pt x="402509" y="-262548"/>
                  </a:cubicBezTo>
                  <a:cubicBezTo>
                    <a:pt x="386144" y="-255205"/>
                    <a:pt x="369951" y="-247486"/>
                    <a:pt x="353927" y="-239440"/>
                  </a:cubicBezTo>
                  <a:cubicBezTo>
                    <a:pt x="337903" y="-231394"/>
                    <a:pt x="322049" y="-223021"/>
                    <a:pt x="306356" y="-214372"/>
                  </a:cubicBezTo>
                  <a:cubicBezTo>
                    <a:pt x="290663" y="-205723"/>
                    <a:pt x="275131" y="-196797"/>
                    <a:pt x="259745" y="-187646"/>
                  </a:cubicBezTo>
                  <a:cubicBezTo>
                    <a:pt x="244359" y="-178495"/>
                    <a:pt x="229120" y="-169118"/>
                    <a:pt x="214007" y="-159563"/>
                  </a:cubicBezTo>
                  <a:cubicBezTo>
                    <a:pt x="198895" y="-150008"/>
                    <a:pt x="183909" y="-140277"/>
                    <a:pt x="169027" y="-130414"/>
                  </a:cubicBezTo>
                  <a:cubicBezTo>
                    <a:pt x="154145" y="-120552"/>
                    <a:pt x="139366" y="-110559"/>
                    <a:pt x="124667" y="-100480"/>
                  </a:cubicBezTo>
                  <a:cubicBezTo>
                    <a:pt x="109967" y="-90401"/>
                    <a:pt x="95346" y="-80236"/>
                    <a:pt x="80778" y="-70028"/>
                  </a:cubicBezTo>
                  <a:cubicBezTo>
                    <a:pt x="66209" y="-59820"/>
                    <a:pt x="51692" y="-49569"/>
                    <a:pt x="37202" y="-39314"/>
                  </a:cubicBezTo>
                  <a:cubicBezTo>
                    <a:pt x="22712" y="-29060"/>
                    <a:pt x="8247" y="-18803"/>
                    <a:pt x="-6219" y="-8586"/>
                  </a:cubicBezTo>
                  <a:cubicBezTo>
                    <a:pt x="-20685" y="1630"/>
                    <a:pt x="-35153" y="11806"/>
                    <a:pt x="-49642" y="21916"/>
                  </a:cubicBezTo>
                  <a:cubicBezTo>
                    <a:pt x="-64131" y="32025"/>
                    <a:pt x="-78641" y="42068"/>
                    <a:pt x="-93220" y="51953"/>
                  </a:cubicBezTo>
                  <a:cubicBezTo>
                    <a:pt x="-107798" y="61837"/>
                    <a:pt x="-122446" y="71563"/>
                    <a:pt x="-137093" y="81289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  <p:grpSp>
        <p:nvGrpSpPr>
          <p:cNvPr id="26" name="组合 25"/>
          <p:cNvGrpSpPr/>
          <p:nvPr/>
        </p:nvGrpSpPr>
        <p:grpSpPr>
          <a:xfrm>
            <a:off x="1380808" y="3395345"/>
            <a:ext cx="1960245" cy="1156335"/>
            <a:chOff x="2312" y="3113"/>
            <a:chExt cx="3087" cy="1821"/>
          </a:xfrm>
        </p:grpSpPr>
        <p:sp>
          <p:nvSpPr>
            <p:cNvPr id="27" name="MMConnector"/>
            <p:cNvSpPr/>
            <p:nvPr/>
          </p:nvSpPr>
          <p:spPr>
            <a:xfrm>
              <a:off x="4784" y="4128"/>
              <a:ext cx="615" cy="806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8" name="SubTopic"/>
            <p:cNvSpPr/>
            <p:nvPr/>
          </p:nvSpPr>
          <p:spPr>
            <a:xfrm>
              <a:off x="2312" y="3113"/>
              <a:ext cx="2165" cy="61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测量过程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380808" y="3865880"/>
            <a:ext cx="1887855" cy="450215"/>
            <a:chOff x="2312" y="3854"/>
            <a:chExt cx="2973" cy="709"/>
          </a:xfrm>
        </p:grpSpPr>
        <p:sp>
          <p:nvSpPr>
            <p:cNvPr id="30" name="MMConnector"/>
            <p:cNvSpPr/>
            <p:nvPr/>
          </p:nvSpPr>
          <p:spPr>
            <a:xfrm>
              <a:off x="4671" y="4499"/>
              <a:ext cx="615" cy="64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2312" y="3854"/>
              <a:ext cx="2121" cy="61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天平的读数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80808" y="4254500"/>
            <a:ext cx="1960245" cy="686435"/>
            <a:chOff x="2312" y="4466"/>
            <a:chExt cx="3087" cy="1081"/>
          </a:xfrm>
        </p:grpSpPr>
        <p:sp>
          <p:nvSpPr>
            <p:cNvPr id="33" name="MMConnector"/>
            <p:cNvSpPr/>
            <p:nvPr/>
          </p:nvSpPr>
          <p:spPr>
            <a:xfrm>
              <a:off x="4784" y="4870"/>
              <a:ext cx="615" cy="677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4" name="SubTopic"/>
            <p:cNvSpPr/>
            <p:nvPr/>
          </p:nvSpPr>
          <p:spPr>
            <a:xfrm>
              <a:off x="2312" y="4466"/>
              <a:ext cx="2164" cy="74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注意事项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60438" y="1349375"/>
            <a:ext cx="5257165" cy="737235"/>
            <a:chOff x="1342" y="2812"/>
            <a:chExt cx="8279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422" y="2812"/>
              <a:ext cx="5199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物质的属性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2012.6)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923608" y="2306320"/>
            <a:ext cx="103441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4. (2012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2010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年诺贝尔物理学奖颁给了发现石墨烯的两位俄裔科学家．石墨烯由一层碳原子组成，它是目前世界上最薄、最坚硬的纳米材料，它的熔点超过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3 000 ℃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，它具有优良的导电性和导热性等属性．可以预见，石墨烯未来的应用将相当广阔．根据石墨烯的物理属性，你认为石墨烯不能用来制成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隧道掘进机的钻头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炒菜锅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高压输电线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家用保险丝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51418" y="4669155"/>
            <a:ext cx="600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364298" y="781050"/>
            <a:ext cx="7414895" cy="737235"/>
            <a:chOff x="1342" y="2812"/>
            <a:chExt cx="11677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422" y="2812"/>
              <a:ext cx="859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天平、量筒的使用与读数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10年9考)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1255078" y="1715770"/>
            <a:ext cx="95878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5. [2016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16(1)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用天平测量物体的质量时，砝码与游码的读数如图所示，则物体的质量是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________g.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6. [2015省卷16(2)题1分]如图所示量筒里水的体积是________mL.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753" y="3889375"/>
            <a:ext cx="2985770" cy="1427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4181158" y="562800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pic>
        <p:nvPicPr>
          <p:cNvPr id="5" name="图片 -21474823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3088" y="3486150"/>
            <a:ext cx="635635" cy="2377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954963" y="606806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07953" y="2362200"/>
            <a:ext cx="944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31.2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492173" y="2936875"/>
            <a:ext cx="723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46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1062038" y="1237615"/>
            <a:ext cx="101212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7. (2013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小王把天平放在水平台上，将游码拨到零刻度处后，指针静止时出现如图甲所示的情形，此时应向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调平衡螺母，使天平横梁平衡．由图乙、丙可知烧杯的质量为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，烧杯中液体的质量是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________g.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2733" y="3606165"/>
            <a:ext cx="7085330" cy="1814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855018" y="569023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524433" y="1925320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155498" y="2457450"/>
            <a:ext cx="94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32.4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42758" y="3012440"/>
            <a:ext cx="674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888683" y="951230"/>
            <a:ext cx="104152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2012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某托盘天平的全部砝码及标尺如图所示，此天平的称量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即称量范围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________g.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若将此天平调节平衡后测一物体的质量，物体应放在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盘．当加入一定量的砝码后，发现天平的指针偏向分度盘的左侧，再加入最小的砝码，指针偏向分度盘的右侧，这时应该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，直至天平平衡．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3383" y="3884295"/>
            <a:ext cx="4072890" cy="1868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728653" y="592137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52763" y="1610995"/>
            <a:ext cx="12617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210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20203" y="2143125"/>
            <a:ext cx="674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12520" y="326993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用镊子拿掉最小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砝码，移动游码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29298" y="880110"/>
            <a:ext cx="10523220" cy="1845310"/>
            <a:chOff x="1342" y="2812"/>
            <a:chExt cx="16572" cy="2906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422" y="2812"/>
              <a:ext cx="13492" cy="2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质量、密度的相关计算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必考，结合</a:t>
              </a:r>
              <a:r>
                <a:rPr lang="zh-C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m－V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曲线考查2次；结合杠杆考查1次；结合滑轮组考查1次；结合天平、量筒读数考查1次；结合弹簧测力计考查1次；其余均结合固体压强考查)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907098" y="2725420"/>
            <a:ext cx="103460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9. (2016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如图所示是甲和乙两种物质的质量和体积关系图像，下列说法正确的是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乙物质的密度比水大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体积为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50 cm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的乙物质的质量为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35 g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质量为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25 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的甲物质的体积为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30 cm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当甲和乙两物质的质量相同时，乙物质的体积较大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3878" y="3375660"/>
            <a:ext cx="2969260" cy="2390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862378" y="577723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altLang="zh-CN" b="0">
                <a:cs typeface="楷体_GB2312" charset="0"/>
              </a:rPr>
              <a:t>9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14383" y="3466465"/>
            <a:ext cx="845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D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1065638" y="2206025"/>
            <a:ext cx="2295295" cy="475615"/>
            <a:chOff x="1698" y="7133"/>
            <a:chExt cx="3615" cy="749"/>
          </a:xfrm>
        </p:grpSpPr>
        <p:pic>
          <p:nvPicPr>
            <p:cNvPr id="13" name="图片 12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5" y="7133"/>
              <a:ext cx="3269" cy="725"/>
            </a:xfrm>
            <a:prstGeom prst="rect">
              <a:avLst/>
            </a:prstGeom>
          </p:spPr>
        </p:pic>
        <p:sp>
          <p:nvSpPr>
            <p:cNvPr id="14" name="文本框 11"/>
            <p:cNvSpPr txBox="1"/>
            <p:nvPr/>
          </p:nvSpPr>
          <p:spPr>
            <a:xfrm>
              <a:off x="1698" y="7157"/>
              <a:ext cx="36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spc="1700" dirty="0" smtClean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考</a:t>
              </a:r>
              <a:r>
                <a:rPr lang="zh-CN" altLang="en-US" sz="2400" b="1" spc="1700" dirty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向拓展</a:t>
              </a:r>
              <a:endParaRPr lang="zh-CN" altLang="en-US" sz="2400" b="1" spc="1700" dirty="0">
                <a:solidFill>
                  <a:srgbClr val="00923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952183" y="2968625"/>
            <a:ext cx="102882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10. (2019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眉山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某医院急诊室的一氧气钢瓶中装有密度为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 kg/m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的氧气，给急救病人供氧用去了一半，则瓶内剩余氧气的密度是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________kg/m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；病人需要冰块进行物理降温，取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450 g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水凝固成冰后使用．水全部变成冰后的体积为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________cm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冰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0.9×10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91638" y="3604895"/>
            <a:ext cx="723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89518" y="4743450"/>
            <a:ext cx="94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500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28078" y="842010"/>
            <a:ext cx="99872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  (2019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小军测量一个体积为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 cm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的长方体木块的密度，他用托盘天平测量木块的质量，托盘天平放在水平台上，将游码移至标尺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“0”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刻度线，再调节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，使指针对准分度盘的中央刻度线，把木块放在左盘，当天平平衡时右盘添加的砝码数和游码位置如图所示，由此测得木块的密度为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3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1823" y="3646805"/>
            <a:ext cx="3517900" cy="215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625148" y="591947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82048" y="2042160"/>
            <a:ext cx="1512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>
                <a:solidFill>
                  <a:srgbClr val="FF0000"/>
                </a:solidFill>
              </a:rPr>
              <a:t>平衡螺母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07423" y="3114675"/>
            <a:ext cx="1593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0.56×10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2982913" y="901153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58496" y="1750060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799138" y="3893185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58813" y="2493645"/>
            <a:ext cx="1108265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一、质量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物体所含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的多少叫做质量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，通常用字母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表示．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基本单位：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，符号是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，其他常用单位：克(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)、毫克(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、吨(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单位换算：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1kg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1t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_______kg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注：质量是物体本身的一种属性，不随它的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的改变而改变．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3341688" y="2998470"/>
            <a:ext cx="968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物质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58848" y="2998470"/>
            <a:ext cx="601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48878" y="3530600"/>
            <a:ext cx="991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千克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48848" y="3530600"/>
            <a:ext cx="649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kg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55368" y="3530600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372803" y="4685665"/>
            <a:ext cx="906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323523" y="4685665"/>
            <a:ext cx="906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62738" y="5217795"/>
            <a:ext cx="94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位置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166418" y="5217795"/>
            <a:ext cx="1065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形状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846628" y="5217795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状态</a:t>
            </a:r>
            <a:endParaRPr lang="zh-CN" altLang="en-US"/>
          </a:p>
        </p:txBody>
      </p:sp>
      <p:sp>
        <p:nvSpPr>
          <p:cNvPr id="3" name="流程图: 终止 2">
            <a:hlinkClick r:id="rId3" action="ppaction://hlinksldjump"/>
          </p:cNvPr>
          <p:cNvSpPr/>
          <p:nvPr/>
        </p:nvSpPr>
        <p:spPr>
          <a:xfrm>
            <a:off x="9231948" y="580072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3888" y="1567815"/>
            <a:ext cx="1099947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常考质量估测值：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一只鸡蛋的质量约为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50_________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一个中学生的质量约为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________kg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一份物理试卷的质量约为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一个苹果的质量约为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150g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(5)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一枚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元硬币的质量约为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一个乒乓球的质量约为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(7)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一只母鸡的质量约为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2kg.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质量的测量：实验室常用的测量工具是托盘天平．生活中常用来称质量的器具有台秤、案秤、电子秤等 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4856798" y="2188845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63088" y="2214245"/>
            <a:ext cx="748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912043" y="2746375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40288" y="3322320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zh-CN" altLang="en-US"/>
          </a:p>
        </p:txBody>
      </p:sp>
      <p:sp>
        <p:nvSpPr>
          <p:cNvPr id="5" name="流程图: 终止 4">
            <a:hlinkClick r:id="rId1" action="ppaction://hlinksldjump"/>
          </p:cNvPr>
          <p:cNvSpPr/>
          <p:nvPr/>
        </p:nvSpPr>
        <p:spPr>
          <a:xfrm>
            <a:off x="9311323" y="533717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3" grpId="0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95998" y="727710"/>
            <a:ext cx="1110742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二、天平、 量筒的使用和读数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天平的使用和读数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操作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放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：天平放在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上，游码移至标尺左端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处；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调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：调节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使指针指在分度盘中央刻度线处．调节遵循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左偏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调，右偏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调”；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测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：左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，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并移动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使横梁再次平衡；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读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：物体质量 ＝砝码质量 ＋游码的读数．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中物体的质量为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69998" y="585787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455218" y="2501265"/>
            <a:ext cx="1530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零刻度线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22563" y="3071495"/>
            <a:ext cx="170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平衡螺母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02143" y="3603625"/>
            <a:ext cx="820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右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977323" y="3603625"/>
            <a:ext cx="748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23578" y="2501265"/>
            <a:ext cx="1188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水平台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07323" y="4135755"/>
            <a:ext cx="600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物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04678" y="4135755"/>
            <a:ext cx="648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码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292033" y="4689475"/>
            <a:ext cx="944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游码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137343" y="5786755"/>
            <a:ext cx="927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32.4</a:t>
            </a:r>
            <a:endParaRPr lang="zh-CN" altLang="en-US"/>
          </a:p>
        </p:txBody>
      </p:sp>
      <p:pic>
        <p:nvPicPr>
          <p:cNvPr id="13" name="图片 12" descr="捕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7628" y="3603625"/>
            <a:ext cx="3189605" cy="2106295"/>
          </a:xfrm>
          <a:prstGeom prst="rect">
            <a:avLst/>
          </a:prstGeom>
        </p:spPr>
      </p:pic>
      <p:sp>
        <p:nvSpPr>
          <p:cNvPr id="3" name="流程图: 终止 2">
            <a:hlinkClick r:id="rId2" action="ppaction://hlinksldjump"/>
          </p:cNvPr>
          <p:cNvSpPr/>
          <p:nvPr/>
        </p:nvSpPr>
        <p:spPr>
          <a:xfrm>
            <a:off x="8946198" y="132905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5" grpId="0"/>
      <p:bldP spid="4" grpId="0"/>
      <p:bldP spid="5" grpId="0"/>
      <p:bldP spid="6" grpId="0"/>
      <p:bldP spid="8" grpId="0"/>
      <p:bldP spid="9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56653" y="1347470"/>
            <a:ext cx="675576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注意事项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．被测物体质量不能超过天平的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．加减砝码时用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夹取，不能将砝码弄湿；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和 易腐的物体不能直接放在天平秤盘中；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．移动天平位置后，要重新调节天平平衡．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．如图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中错误的操作是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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30958" y="478091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5743258" y="2037080"/>
            <a:ext cx="1212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量程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659823" y="2569210"/>
            <a:ext cx="1042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镊子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86828" y="3133090"/>
            <a:ext cx="1065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易潮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56653" y="4072255"/>
            <a:ext cx="63068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物体和砝码位置</a:t>
            </a:r>
            <a:endParaRPr lang="zh-CN" sz="2400" b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放反；用手拿砝码</a:t>
            </a:r>
            <a:endParaRPr lang="zh-CN" altLang="en-US"/>
          </a:p>
        </p:txBody>
      </p:sp>
      <p:pic>
        <p:nvPicPr>
          <p:cNvPr id="3" name="图片 -21474823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6243" y="2094865"/>
            <a:ext cx="2841625" cy="2243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流程图: 终止 6">
            <a:hlinkClick r:id="rId2" action="ppaction://hlinksldjump"/>
          </p:cNvPr>
          <p:cNvSpPr/>
          <p:nvPr/>
        </p:nvSpPr>
        <p:spPr>
          <a:xfrm>
            <a:off x="8529638" y="540893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07733" y="1227455"/>
            <a:ext cx="783399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量筒的使用和读数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看：看单位、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放：放在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工作台上．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读：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视线要与凹液面的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相平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，如图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视线方向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(选填“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”或“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”)．图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所示量筒的量程：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_________mL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 分度值：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___mL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；液体的体积为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_____mL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(液体 的体积 ＝大格示数 ＋小格数 ×分度值)．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单位换算：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1m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1mL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1cm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1L=10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mL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45968" y="464502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图</a:t>
            </a:r>
            <a:r>
              <a:rPr lang="en-US" alt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3106738" y="1936115"/>
            <a:ext cx="94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量程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767898" y="1936115"/>
            <a:ext cx="1286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分度值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512378" y="2468245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水平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26903" y="3019425"/>
            <a:ext cx="1212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最低处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87463" y="3557270"/>
            <a:ext cx="502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83323" y="4089400"/>
            <a:ext cx="1163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19283" y="4089400"/>
            <a:ext cx="894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43953" y="4621530"/>
            <a:ext cx="772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/>
          </a:p>
        </p:txBody>
      </p:sp>
      <p:pic>
        <p:nvPicPr>
          <p:cNvPr id="3" name="图片 -21474823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03628" y="1729740"/>
            <a:ext cx="1985010" cy="240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流程图: 终止 11">
            <a:hlinkClick r:id="rId2" action="ppaction://hlinksldjump"/>
          </p:cNvPr>
          <p:cNvSpPr/>
          <p:nvPr/>
        </p:nvSpPr>
        <p:spPr>
          <a:xfrm>
            <a:off x="9038908" y="527304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48678" y="1232535"/>
            <a:ext cx="1049464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三、密度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定义：某种物质组成的物体的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与它的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之比，用 </a:t>
            </a:r>
            <a:r>
              <a:rPr lang="zh-CN" altLang="en-US" sz="24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ρ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表示质量，单位为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或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表示体积，单位为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表示密度，单位为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或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g/cm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，为质量单位和体积单位的组合单位．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注：计算时应根据计算结果要求和计算方便确定是否需要进行单位换算 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三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单位换算：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1g/cm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_____kg/m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5500688" y="1899920"/>
            <a:ext cx="894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446963" y="1899920"/>
            <a:ext cx="1139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体积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8748" y="2360295"/>
            <a:ext cx="815340" cy="5232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02113" y="5201285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4" name="流程图: 终止 3">
            <a:hlinkClick r:id="rId2" action="ppaction://hlinksldjump"/>
          </p:cNvPr>
          <p:cNvSpPr/>
          <p:nvPr/>
        </p:nvSpPr>
        <p:spPr>
          <a:xfrm>
            <a:off x="9239568" y="533717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 bwMode="auto">
          <a:xfrm>
            <a:off x="8922380" y="2536047"/>
            <a:ext cx="2352053" cy="5381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点击至重难点突破</a:t>
            </a:r>
            <a:endParaRPr lang="zh-CN" altLang="en-US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61378" y="675005"/>
            <a:ext cx="10396220" cy="5775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4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密度的理解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．密度是物质的基本属性之一，物质不同，密度一般也不同；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．密度与物体种类和状态有关，与物体质量、体积都无关．如：啤酒冰冻后密度变小，体积变 大；同一瓶酒精用掉一半，密度不变；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．由于气体没有一定的体积，所以当条件变化时密度会随之变化．如：氧气瓶中的氧气用掉 一半后，剩余氧气的密度也将变为原来的一半；当氢气球升到高空 后膨胀，体积变大，密度变小．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注：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密度是物质的特性之一，不同物质的密度一般是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的，同种物质的密度一般是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五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常见物质密度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：水的密度为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1.0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；冰的密度为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0.9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；酒精的密度为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0.8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 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014018" y="4370705"/>
            <a:ext cx="991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不同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4458" y="4869180"/>
            <a:ext cx="1040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相同</a:t>
            </a:r>
            <a:endParaRPr lang="zh-CN" altLang="en-US"/>
          </a:p>
        </p:txBody>
      </p:sp>
      <p:sp>
        <p:nvSpPr>
          <p:cNvPr id="4" name="流程图: 终止 3">
            <a:hlinkClick r:id="rId1" action="ppaction://hlinksldjump"/>
          </p:cNvPr>
          <p:cNvSpPr/>
          <p:nvPr/>
        </p:nvSpPr>
        <p:spPr>
          <a:xfrm>
            <a:off x="9098598" y="590105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3" grpId="0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6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5212</Words>
  <Application>WPS 演示</Application>
  <PresentationFormat>宽屏</PresentationFormat>
  <Paragraphs>464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黑体</vt:lpstr>
      <vt:lpstr>Times New Roman</vt:lpstr>
      <vt:lpstr>Tahoma</vt:lpstr>
      <vt:lpstr>方正粗黑宋简体</vt:lpstr>
      <vt:lpstr>楷体_GB2312</vt:lpstr>
      <vt:lpstr>新宋体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2020-02-05T14:28:35Z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